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75" r:id="rId6"/>
    <p:sldId id="261" r:id="rId7"/>
    <p:sldId id="263" r:id="rId8"/>
    <p:sldId id="262" r:id="rId9"/>
    <p:sldId id="277" r:id="rId10"/>
    <p:sldId id="267" r:id="rId11"/>
    <p:sldId id="268" r:id="rId12"/>
    <p:sldId id="269" r:id="rId13"/>
    <p:sldId id="270" r:id="rId14"/>
    <p:sldId id="271" r:id="rId15"/>
    <p:sldId id="278" r:id="rId16"/>
    <p:sldId id="272" r:id="rId17"/>
    <p:sldId id="279" r:id="rId18"/>
    <p:sldId id="280" r:id="rId19"/>
    <p:sldId id="281" r:id="rId20"/>
    <p:sldId id="28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50" d="100"/>
          <a:sy n="150" d="100"/>
        </p:scale>
        <p:origin x="196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DAC03-CC49-62B7-CB21-FB6763ABAB8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C10B93B-C9C6-C242-D439-D0C2DC524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C88DF70-9880-CF27-4B2E-8BD83A9B260C}"/>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5" name="Platshållare för sidfot 4">
            <a:extLst>
              <a:ext uri="{FF2B5EF4-FFF2-40B4-BE49-F238E27FC236}">
                <a16:creationId xmlns:a16="http://schemas.microsoft.com/office/drawing/2014/main" id="{6DDB6305-ED33-7DFE-7382-AC1569A641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B0DE112-FF0F-A283-5252-35A40643A3E8}"/>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426100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A62DB9-7853-DE0A-6B5E-CA7D82F9EFD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B169FA-E2F3-D7A7-DCF2-427CA947F5C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2DA2C1-3B70-150B-FFDC-35310B2412B2}"/>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5" name="Platshållare för sidfot 4">
            <a:extLst>
              <a:ext uri="{FF2B5EF4-FFF2-40B4-BE49-F238E27FC236}">
                <a16:creationId xmlns:a16="http://schemas.microsoft.com/office/drawing/2014/main" id="{65D93714-826C-6EE7-A1D3-7588766F32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1581DC-4452-D9D4-EBC9-2B99105DD609}"/>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404955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074CD41-AA0D-59DF-193C-7A424EC40D8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894C3DB-BA0A-F63C-F548-737CB79833F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B1A76E-825D-6BB1-ACF3-E9FDF0F61C68}"/>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5" name="Platshållare för sidfot 4">
            <a:extLst>
              <a:ext uri="{FF2B5EF4-FFF2-40B4-BE49-F238E27FC236}">
                <a16:creationId xmlns:a16="http://schemas.microsoft.com/office/drawing/2014/main" id="{20B55082-D3E5-75FE-6C06-3D6775B6DB7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7B1573-41F0-0D87-2A98-65A58DB21637}"/>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102678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6DF40F-F0F4-E722-6A4B-3F6E3B4BCAD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8FD1F28-7E04-E81D-49D5-7D7BA6FB140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25E92F-7845-5592-2685-08197D0FF2B2}"/>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5" name="Platshållare för sidfot 4">
            <a:extLst>
              <a:ext uri="{FF2B5EF4-FFF2-40B4-BE49-F238E27FC236}">
                <a16:creationId xmlns:a16="http://schemas.microsoft.com/office/drawing/2014/main" id="{63EDC82A-4D7C-6565-76A9-6E10B8C9461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887E03-D4B2-6682-7EAB-9DADDE665E01}"/>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244949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37C34-290D-C0EA-BF7C-963C0FA44FB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374FCBA-7B81-7AF2-FDD5-20DF39B401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1C7C404-CC09-0DC7-987C-A8C97820E373}"/>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5" name="Platshållare för sidfot 4">
            <a:extLst>
              <a:ext uri="{FF2B5EF4-FFF2-40B4-BE49-F238E27FC236}">
                <a16:creationId xmlns:a16="http://schemas.microsoft.com/office/drawing/2014/main" id="{E323C53D-BE80-7815-9775-0E0C3DD659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50A4A-B258-9042-E3F5-0E4AAB2FFD78}"/>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1165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C2D29C-D8A7-1A9D-ABD3-119344FD371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D8DB408-E4D7-F654-12FE-BD01F3DBC0F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931FB9A-34BE-C7B5-190D-36D43730BDE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DD91BD5-8E65-C274-88F5-E494A1F9FFC1}"/>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6" name="Platshållare för sidfot 5">
            <a:extLst>
              <a:ext uri="{FF2B5EF4-FFF2-40B4-BE49-F238E27FC236}">
                <a16:creationId xmlns:a16="http://schemas.microsoft.com/office/drawing/2014/main" id="{261CAEAC-4542-E6BF-AAB2-9657ED1A6E9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4206F5-791C-746B-F47A-FB8209D37F92}"/>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120754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FB4AB0-8E81-FCCA-4D92-8ABA605CE63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599055A-06C9-3091-2830-152D86ABF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EE8774F-2530-971B-6171-988714CB178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ABCFA37-2F8C-A909-8C45-1F24024E7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33982F5-7BFD-C5DA-71D0-FF1328C928B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2185096-6ACA-3A38-0E11-AD59F6E9158C}"/>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8" name="Platshållare för sidfot 7">
            <a:extLst>
              <a:ext uri="{FF2B5EF4-FFF2-40B4-BE49-F238E27FC236}">
                <a16:creationId xmlns:a16="http://schemas.microsoft.com/office/drawing/2014/main" id="{4FCDCEC2-DB43-D5B7-AFA9-35E8D2A665A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75203A6-0720-B0F5-5A6C-499A86C5FB1B}"/>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346157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F85D8B-92FE-14D7-36E2-D5AB0BB83C6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9AB25A6-ED3C-4EA4-0EAD-63C308444F27}"/>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4" name="Platshållare för sidfot 3">
            <a:extLst>
              <a:ext uri="{FF2B5EF4-FFF2-40B4-BE49-F238E27FC236}">
                <a16:creationId xmlns:a16="http://schemas.microsoft.com/office/drawing/2014/main" id="{1C29DA91-0592-9D2A-65CB-B1C269C22E9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36B61FB-A1A3-BE71-ACD6-90D9D281302A}"/>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294831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1BE8C76-2B06-9803-644B-D0B561282394}"/>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3" name="Platshållare för sidfot 2">
            <a:extLst>
              <a:ext uri="{FF2B5EF4-FFF2-40B4-BE49-F238E27FC236}">
                <a16:creationId xmlns:a16="http://schemas.microsoft.com/office/drawing/2014/main" id="{B0DBAFB0-DF09-7C5C-04FA-1925EDD4A2B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6A3DCF2-7395-EB4A-C6EA-723D220A2B05}"/>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195573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777D03-019B-7D1A-A61C-A64273B2575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88F461-8C02-0599-2F99-7DD31EB42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4149E6F-5EC6-6B51-95D4-E8621D68F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6EFCC55-AD04-4289-39B8-ADA68B29F273}"/>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6" name="Platshållare för sidfot 5">
            <a:extLst>
              <a:ext uri="{FF2B5EF4-FFF2-40B4-BE49-F238E27FC236}">
                <a16:creationId xmlns:a16="http://schemas.microsoft.com/office/drawing/2014/main" id="{FB45FA6D-2260-B153-93FF-39885D30FB7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412D49-EFFA-0E0C-9918-78F4EF7E66CC}"/>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266875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42B62B-ACFA-0018-4356-8693DBD9A9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C51EA74-DE22-0A37-5C8F-B0A4FD491E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5144057-0927-A09B-25A7-AE9287A22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3455979-801C-3AB3-07B9-7E71213B8374}"/>
              </a:ext>
            </a:extLst>
          </p:cNvPr>
          <p:cNvSpPr>
            <a:spLocks noGrp="1"/>
          </p:cNvSpPr>
          <p:nvPr>
            <p:ph type="dt" sz="half" idx="10"/>
          </p:nvPr>
        </p:nvSpPr>
        <p:spPr/>
        <p:txBody>
          <a:bodyPr/>
          <a:lstStyle/>
          <a:p>
            <a:fld id="{C83D251E-D7E1-4DE6-A281-1515F209D142}" type="datetimeFigureOut">
              <a:rPr lang="sv-SE" smtClean="0"/>
              <a:t>2025-09-04</a:t>
            </a:fld>
            <a:endParaRPr lang="sv-SE"/>
          </a:p>
        </p:txBody>
      </p:sp>
      <p:sp>
        <p:nvSpPr>
          <p:cNvPr id="6" name="Platshållare för sidfot 5">
            <a:extLst>
              <a:ext uri="{FF2B5EF4-FFF2-40B4-BE49-F238E27FC236}">
                <a16:creationId xmlns:a16="http://schemas.microsoft.com/office/drawing/2014/main" id="{6EE8E017-1B5C-479B-F389-2961F3603CA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4B74960-48D1-5823-1800-E3279904EDBB}"/>
              </a:ext>
            </a:extLst>
          </p:cNvPr>
          <p:cNvSpPr>
            <a:spLocks noGrp="1"/>
          </p:cNvSpPr>
          <p:nvPr>
            <p:ph type="sldNum" sz="quarter" idx="12"/>
          </p:nvPr>
        </p:nvSpPr>
        <p:spPr/>
        <p:txBody>
          <a:bodyPr/>
          <a:lstStyle/>
          <a:p>
            <a:fld id="{DC43CCF4-B522-45D8-8927-8DBBF8F8329E}" type="slidenum">
              <a:rPr lang="sv-SE" smtClean="0"/>
              <a:t>‹#›</a:t>
            </a:fld>
            <a:endParaRPr lang="sv-SE"/>
          </a:p>
        </p:txBody>
      </p:sp>
    </p:spTree>
    <p:extLst>
      <p:ext uri="{BB962C8B-B14F-4D97-AF65-F5344CB8AC3E}">
        <p14:creationId xmlns:p14="http://schemas.microsoft.com/office/powerpoint/2010/main" val="21440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7D86BFE-1D50-A8FB-F5F8-2D574B736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C30C791-FB91-4CC8-C163-A7EEBC4B84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3949A8B-513C-C828-ECC6-681309E4E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3D251E-D7E1-4DE6-A281-1515F209D142}" type="datetimeFigureOut">
              <a:rPr lang="sv-SE" smtClean="0"/>
              <a:t>2025-09-04</a:t>
            </a:fld>
            <a:endParaRPr lang="sv-SE"/>
          </a:p>
        </p:txBody>
      </p:sp>
      <p:sp>
        <p:nvSpPr>
          <p:cNvPr id="5" name="Platshållare för sidfot 4">
            <a:extLst>
              <a:ext uri="{FF2B5EF4-FFF2-40B4-BE49-F238E27FC236}">
                <a16:creationId xmlns:a16="http://schemas.microsoft.com/office/drawing/2014/main" id="{87DC4DC0-CD56-9C34-1FA8-480DE0985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9F5494CB-B095-2BB5-CC8F-D5470CF9A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43CCF4-B522-45D8-8927-8DBBF8F8329E}" type="slidenum">
              <a:rPr lang="sv-SE" smtClean="0"/>
              <a:t>‹#›</a:t>
            </a:fld>
            <a:endParaRPr lang="sv-SE"/>
          </a:p>
        </p:txBody>
      </p:sp>
    </p:spTree>
    <p:extLst>
      <p:ext uri="{BB962C8B-B14F-4D97-AF65-F5344CB8AC3E}">
        <p14:creationId xmlns:p14="http://schemas.microsoft.com/office/powerpoint/2010/main" val="429333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ia.moreau@vastervik.se" TargetMode="External"/><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hyperlink" Target="mailto:yvonne.gelin@vastervik.se" TargetMode="External"/><Relationship Id="rId4" Type="http://schemas.openxmlformats.org/officeDocument/2006/relationships/hyperlink" Target="mailto:Amanda.lundberg@vastervik.s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ymnasiet.vastervik.se/"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fYecirc0xo" TargetMode="External"/><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olisen.se/aktuellt/nyheter/syd/2025/maj/polisens-film-informerar-vardnadshavare-om-kriminellas-rekrytering-av-barn-och-ung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99C2797-55DC-3EF5-4C59-9CEF63AB4704}"/>
              </a:ext>
            </a:extLst>
          </p:cNvPr>
          <p:cNvSpPr>
            <a:spLocks noGrp="1"/>
          </p:cNvSpPr>
          <p:nvPr>
            <p:ph type="ctrTitle"/>
          </p:nvPr>
        </p:nvSpPr>
        <p:spPr>
          <a:xfrm>
            <a:off x="7380407" y="743447"/>
            <a:ext cx="3973385" cy="3692028"/>
          </a:xfrm>
          <a:noFill/>
        </p:spPr>
        <p:txBody>
          <a:bodyPr>
            <a:normAutofit/>
          </a:bodyPr>
          <a:lstStyle/>
          <a:p>
            <a:pPr algn="l"/>
            <a:r>
              <a:rPr lang="sv-SE" sz="3600"/>
              <a:t>Föräldrainformation till åk 1</a:t>
            </a:r>
          </a:p>
        </p:txBody>
      </p:sp>
      <p:pic>
        <p:nvPicPr>
          <p:cNvPr id="5" name="Bildobjekt 4" descr="En bild som visar utomhus, himmel, rosa, byggnad&#10;&#10;Automatiskt genererad beskrivning">
            <a:extLst>
              <a:ext uri="{FF2B5EF4-FFF2-40B4-BE49-F238E27FC236}">
                <a16:creationId xmlns:a16="http://schemas.microsoft.com/office/drawing/2014/main" id="{C6B5AED1-7016-863F-1467-E0DD1F97ED3E}"/>
              </a:ext>
            </a:extLst>
          </p:cNvPr>
          <p:cNvPicPr>
            <a:picLocks noChangeAspect="1"/>
          </p:cNvPicPr>
          <p:nvPr/>
        </p:nvPicPr>
        <p:blipFill>
          <a:blip r:embed="rId2">
            <a:extLst>
              <a:ext uri="{28A0092B-C50C-407E-A947-70E740481C1C}">
                <a14:useLocalDpi xmlns:a14="http://schemas.microsoft.com/office/drawing/2010/main" val="0"/>
              </a:ext>
            </a:extLst>
          </a:blip>
          <a:srcRect t="21543" r="1" b="1"/>
          <a:stretch/>
        </p:blipFill>
        <p:spPr>
          <a:xfrm>
            <a:off x="20" y="10"/>
            <a:ext cx="6992881" cy="6857990"/>
          </a:xfrm>
          <a:prstGeom prst="rect">
            <a:avLst/>
          </a:prstGeom>
        </p:spPr>
      </p:pic>
    </p:spTree>
    <p:extLst>
      <p:ext uri="{BB962C8B-B14F-4D97-AF65-F5344CB8AC3E}">
        <p14:creationId xmlns:p14="http://schemas.microsoft.com/office/powerpoint/2010/main" val="113242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illustration, design&#10;&#10;Automatiskt genererad beskrivning">
            <a:extLst>
              <a:ext uri="{FF2B5EF4-FFF2-40B4-BE49-F238E27FC236}">
                <a16:creationId xmlns:a16="http://schemas.microsoft.com/office/drawing/2014/main" id="{A329784E-A6FB-D348-7211-DF29C2D1B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49" y="0"/>
            <a:ext cx="4838218" cy="6858000"/>
          </a:xfrm>
          <a:prstGeom prst="rect">
            <a:avLst/>
          </a:prstGeom>
        </p:spPr>
      </p:pic>
      <p:sp>
        <p:nvSpPr>
          <p:cNvPr id="4" name="textruta 3">
            <a:extLst>
              <a:ext uri="{FF2B5EF4-FFF2-40B4-BE49-F238E27FC236}">
                <a16:creationId xmlns:a16="http://schemas.microsoft.com/office/drawing/2014/main" id="{5E5D7515-6C9D-A537-BB50-C199CD65FF31}"/>
              </a:ext>
            </a:extLst>
          </p:cNvPr>
          <p:cNvSpPr txBox="1"/>
          <p:nvPr/>
        </p:nvSpPr>
        <p:spPr>
          <a:xfrm>
            <a:off x="5475767" y="414669"/>
            <a:ext cx="5922335" cy="646331"/>
          </a:xfrm>
          <a:prstGeom prst="rect">
            <a:avLst/>
          </a:prstGeom>
          <a:noFill/>
        </p:spPr>
        <p:txBody>
          <a:bodyPr wrap="square" rtlCol="0">
            <a:spAutoFit/>
          </a:bodyPr>
          <a:lstStyle/>
          <a:p>
            <a:r>
              <a:rPr lang="sv-SE" sz="3600" dirty="0"/>
              <a:t>Studie och yrkesvägledning</a:t>
            </a:r>
          </a:p>
        </p:txBody>
      </p:sp>
      <p:sp>
        <p:nvSpPr>
          <p:cNvPr id="5" name="textruta 4">
            <a:extLst>
              <a:ext uri="{FF2B5EF4-FFF2-40B4-BE49-F238E27FC236}">
                <a16:creationId xmlns:a16="http://schemas.microsoft.com/office/drawing/2014/main" id="{180FEEBE-F857-80A3-9E05-0B92463AA9F6}"/>
              </a:ext>
            </a:extLst>
          </p:cNvPr>
          <p:cNvSpPr txBox="1"/>
          <p:nvPr/>
        </p:nvSpPr>
        <p:spPr>
          <a:xfrm>
            <a:off x="5326912" y="1382233"/>
            <a:ext cx="6560288" cy="4708981"/>
          </a:xfrm>
          <a:prstGeom prst="rect">
            <a:avLst/>
          </a:prstGeom>
          <a:noFill/>
        </p:spPr>
        <p:txBody>
          <a:bodyPr wrap="square" rtlCol="0">
            <a:spAutoFit/>
          </a:bodyPr>
          <a:lstStyle/>
          <a:p>
            <a:r>
              <a:rPr lang="sv-SE" sz="2000" dirty="0"/>
              <a:t>Maria Moreau </a:t>
            </a:r>
          </a:p>
          <a:p>
            <a:r>
              <a:rPr lang="sv-SE" sz="2000" dirty="0">
                <a:hlinkClick r:id="rId3"/>
              </a:rPr>
              <a:t>maria.moreau@vastervik.se</a:t>
            </a:r>
            <a:endParaRPr lang="sv-SE" sz="2000" dirty="0"/>
          </a:p>
          <a:p>
            <a:r>
              <a:rPr lang="sv-SE" sz="2000" dirty="0"/>
              <a:t>BA, EE, FR, FI, IN, VO, TE</a:t>
            </a:r>
          </a:p>
          <a:p>
            <a:endParaRPr lang="sv-SE" sz="2000" dirty="0"/>
          </a:p>
          <a:p>
            <a:r>
              <a:rPr lang="sv-SE" sz="2000" dirty="0"/>
              <a:t>Amanda Lundberg</a:t>
            </a:r>
          </a:p>
          <a:p>
            <a:r>
              <a:rPr lang="sv-SE" sz="2000" dirty="0">
                <a:hlinkClick r:id="rId4"/>
              </a:rPr>
              <a:t>Amanda.lundberg@vastervik.se</a:t>
            </a:r>
            <a:endParaRPr lang="sv-SE" sz="2000" dirty="0"/>
          </a:p>
          <a:p>
            <a:r>
              <a:rPr lang="sv-SE" sz="2000" dirty="0"/>
              <a:t>IM, FS, RL + Anpassad gymnasieskola</a:t>
            </a:r>
          </a:p>
          <a:p>
            <a:endParaRPr lang="sv-SE" sz="2000" dirty="0"/>
          </a:p>
          <a:p>
            <a:r>
              <a:rPr lang="sv-SE" sz="2000" dirty="0"/>
              <a:t>Yvonne Gelin</a:t>
            </a:r>
          </a:p>
          <a:p>
            <a:r>
              <a:rPr lang="sv-SE" sz="2000" dirty="0">
                <a:hlinkClick r:id="rId5"/>
              </a:rPr>
              <a:t>yvonne.gelin@vastervik.se</a:t>
            </a:r>
            <a:endParaRPr lang="sv-SE" sz="2000" dirty="0"/>
          </a:p>
          <a:p>
            <a:r>
              <a:rPr lang="sv-SE" sz="2000" dirty="0"/>
              <a:t>NA, SA, EK</a:t>
            </a:r>
          </a:p>
          <a:p>
            <a:endParaRPr lang="sv-SE" sz="2000" dirty="0"/>
          </a:p>
          <a:p>
            <a:r>
              <a:rPr lang="sv-SE" sz="2000" dirty="0"/>
              <a:t>För mer information se Västerviks Gymnasiums hemsida</a:t>
            </a:r>
          </a:p>
          <a:p>
            <a:endParaRPr lang="sv-SE" sz="2000" dirty="0"/>
          </a:p>
          <a:p>
            <a:endParaRPr lang="sv-SE" sz="2000" dirty="0"/>
          </a:p>
        </p:txBody>
      </p:sp>
    </p:spTree>
    <p:extLst>
      <p:ext uri="{BB962C8B-B14F-4D97-AF65-F5344CB8AC3E}">
        <p14:creationId xmlns:p14="http://schemas.microsoft.com/office/powerpoint/2010/main" val="101955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Bildobjekt 11" descr="En bild som visar klädsel, person, vägg, inomhus&#10;&#10;Automatiskt genererad beskrivning">
            <a:extLst>
              <a:ext uri="{FF2B5EF4-FFF2-40B4-BE49-F238E27FC236}">
                <a16:creationId xmlns:a16="http://schemas.microsoft.com/office/drawing/2014/main" id="{FC5345E0-C732-23E6-DED2-857381E1AAD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636984"/>
            <a:ext cx="12315825" cy="821455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Oval 3">
            <a:extLst>
              <a:ext uri="{FF2B5EF4-FFF2-40B4-BE49-F238E27FC236}">
                <a16:creationId xmlns:a16="http://schemas.microsoft.com/office/drawing/2014/main" id="{899206F6-DD69-F663-8A76-2E6C942E6A98}"/>
              </a:ext>
            </a:extLst>
          </p:cNvPr>
          <p:cNvSpPr/>
          <p:nvPr/>
        </p:nvSpPr>
        <p:spPr>
          <a:xfrm>
            <a:off x="943825" y="1772816"/>
            <a:ext cx="2415650"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Pedagogiskt teknikstöd</a:t>
            </a:r>
          </a:p>
        </p:txBody>
      </p:sp>
      <p:sp>
        <p:nvSpPr>
          <p:cNvPr id="5" name="Oval 14">
            <a:extLst>
              <a:ext uri="{FF2B5EF4-FFF2-40B4-BE49-F238E27FC236}">
                <a16:creationId xmlns:a16="http://schemas.microsoft.com/office/drawing/2014/main" id="{00D85ECB-90E3-9C5A-AEB1-523AB24400F2}"/>
              </a:ext>
            </a:extLst>
          </p:cNvPr>
          <p:cNvSpPr/>
          <p:nvPr/>
        </p:nvSpPr>
        <p:spPr>
          <a:xfrm>
            <a:off x="1350578" y="3901305"/>
            <a:ext cx="2529592"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Studierum för enskilt- eller grupparbete</a:t>
            </a:r>
          </a:p>
        </p:txBody>
      </p:sp>
      <p:sp>
        <p:nvSpPr>
          <p:cNvPr id="6" name="Oval 18">
            <a:extLst>
              <a:ext uri="{FF2B5EF4-FFF2-40B4-BE49-F238E27FC236}">
                <a16:creationId xmlns:a16="http://schemas.microsoft.com/office/drawing/2014/main" id="{14F648EF-C652-4F50-F458-622FA5FF3948}"/>
              </a:ext>
            </a:extLst>
          </p:cNvPr>
          <p:cNvSpPr/>
          <p:nvPr/>
        </p:nvSpPr>
        <p:spPr>
          <a:xfrm>
            <a:off x="4965877" y="2214207"/>
            <a:ext cx="2415650"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Öppet hela skoldagen!</a:t>
            </a:r>
          </a:p>
          <a:p>
            <a:pPr algn="ctr"/>
            <a:r>
              <a:rPr lang="sv-SE" dirty="0">
                <a:cs typeface="Calibri"/>
              </a:rPr>
              <a:t>8.00-16.00</a:t>
            </a:r>
          </a:p>
        </p:txBody>
      </p:sp>
      <p:sp>
        <p:nvSpPr>
          <p:cNvPr id="7" name="Oval 16">
            <a:extLst>
              <a:ext uri="{FF2B5EF4-FFF2-40B4-BE49-F238E27FC236}">
                <a16:creationId xmlns:a16="http://schemas.microsoft.com/office/drawing/2014/main" id="{E5B3A5A9-8D89-6C74-7512-8383EED4FAB3}"/>
              </a:ext>
            </a:extLst>
          </p:cNvPr>
          <p:cNvSpPr/>
          <p:nvPr/>
        </p:nvSpPr>
        <p:spPr>
          <a:xfrm>
            <a:off x="4737341" y="4720350"/>
            <a:ext cx="2717318" cy="1523999"/>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Enskild handledning</a:t>
            </a:r>
          </a:p>
          <a:p>
            <a:pPr algn="ctr"/>
            <a:r>
              <a:rPr lang="sv-SE" dirty="0">
                <a:cs typeface="Calibri"/>
              </a:rPr>
              <a:t>med elever</a:t>
            </a:r>
          </a:p>
        </p:txBody>
      </p:sp>
      <p:sp>
        <p:nvSpPr>
          <p:cNvPr id="9" name="Oval 12">
            <a:extLst>
              <a:ext uri="{FF2B5EF4-FFF2-40B4-BE49-F238E27FC236}">
                <a16:creationId xmlns:a16="http://schemas.microsoft.com/office/drawing/2014/main" id="{9280A8CC-54A6-CE56-50D8-443F1366B354}"/>
              </a:ext>
            </a:extLst>
          </p:cNvPr>
          <p:cNvSpPr/>
          <p:nvPr/>
        </p:nvSpPr>
        <p:spPr>
          <a:xfrm>
            <a:off x="8987930" y="1524216"/>
            <a:ext cx="2667934"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sv-SE" dirty="0">
              <a:cs typeface="Calibri" panose="020F0502020204030204"/>
            </a:endParaRPr>
          </a:p>
          <a:p>
            <a:pPr algn="ctr"/>
            <a:r>
              <a:rPr lang="sv-SE" dirty="0">
                <a:cs typeface="Calibri" panose="020F0502020204030204"/>
              </a:rPr>
              <a:t>Workshops!</a:t>
            </a:r>
            <a:endParaRPr lang="sv-SE" dirty="0"/>
          </a:p>
          <a:p>
            <a:pPr algn="ctr"/>
            <a:r>
              <a:rPr lang="sv-SE" sz="1400" i="1" dirty="0">
                <a:cs typeface="Calibri" panose="020F0502020204030204"/>
              </a:rPr>
              <a:t>Källkritik</a:t>
            </a:r>
          </a:p>
          <a:p>
            <a:pPr algn="ctr"/>
            <a:r>
              <a:rPr lang="sv-SE" sz="1400" i="1" dirty="0">
                <a:cs typeface="Calibri" panose="020F0502020204030204"/>
              </a:rPr>
              <a:t>Informationssökning</a:t>
            </a:r>
          </a:p>
          <a:p>
            <a:pPr algn="ctr"/>
            <a:r>
              <a:rPr lang="sv-SE" sz="1400" i="1" dirty="0">
                <a:cs typeface="Calibri" panose="020F0502020204030204"/>
              </a:rPr>
              <a:t>Sökteknik</a:t>
            </a:r>
          </a:p>
          <a:p>
            <a:pPr algn="ctr"/>
            <a:endParaRPr lang="sv-SE" dirty="0">
              <a:cs typeface="Calibri" panose="020F0502020204030204"/>
            </a:endParaRPr>
          </a:p>
        </p:txBody>
      </p:sp>
      <p:sp>
        <p:nvSpPr>
          <p:cNvPr id="10" name="Oval 10">
            <a:extLst>
              <a:ext uri="{FF2B5EF4-FFF2-40B4-BE49-F238E27FC236}">
                <a16:creationId xmlns:a16="http://schemas.microsoft.com/office/drawing/2014/main" id="{A395FD3C-9F00-D627-D9C5-1F5235D7A581}"/>
              </a:ext>
            </a:extLst>
          </p:cNvPr>
          <p:cNvSpPr/>
          <p:nvPr/>
        </p:nvSpPr>
        <p:spPr>
          <a:xfrm>
            <a:off x="8311830" y="3901306"/>
            <a:ext cx="2415650"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Boktips</a:t>
            </a:r>
            <a:endParaRPr lang="sv-SE" dirty="0"/>
          </a:p>
        </p:txBody>
      </p:sp>
      <p:sp>
        <p:nvSpPr>
          <p:cNvPr id="11" name="textruta 10">
            <a:extLst>
              <a:ext uri="{FF2B5EF4-FFF2-40B4-BE49-F238E27FC236}">
                <a16:creationId xmlns:a16="http://schemas.microsoft.com/office/drawing/2014/main" id="{01CF214B-98EE-FB0B-EC86-DBA3BEC597B3}"/>
              </a:ext>
            </a:extLst>
          </p:cNvPr>
          <p:cNvSpPr txBox="1"/>
          <p:nvPr/>
        </p:nvSpPr>
        <p:spPr>
          <a:xfrm>
            <a:off x="2151650" y="385916"/>
            <a:ext cx="8575830" cy="769441"/>
          </a:xfrm>
          <a:prstGeom prst="rect">
            <a:avLst/>
          </a:prstGeom>
          <a:noFill/>
        </p:spPr>
        <p:txBody>
          <a:bodyPr wrap="square" rtlCol="0">
            <a:spAutoFit/>
          </a:bodyPr>
          <a:lstStyle/>
          <a:p>
            <a:r>
              <a:rPr lang="sv-SE" sz="4400" dirty="0"/>
              <a:t>Gymnasiebiblioteket som resurs</a:t>
            </a:r>
          </a:p>
        </p:txBody>
      </p:sp>
    </p:spTree>
    <p:extLst>
      <p:ext uri="{BB962C8B-B14F-4D97-AF65-F5344CB8AC3E}">
        <p14:creationId xmlns:p14="http://schemas.microsoft.com/office/powerpoint/2010/main" val="308228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descr="En bild som visar stol, möbler, inomhus, Människoansikte&#10;&#10;Automatiskt genererad beskrivning">
            <a:extLst>
              <a:ext uri="{FF2B5EF4-FFF2-40B4-BE49-F238E27FC236}">
                <a16:creationId xmlns:a16="http://schemas.microsoft.com/office/drawing/2014/main" id="{4B9C3794-27E1-EA26-959A-FCECC77F0BF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26124" y="-721108"/>
            <a:ext cx="12318124" cy="8216092"/>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ruta 3">
            <a:extLst>
              <a:ext uri="{FF2B5EF4-FFF2-40B4-BE49-F238E27FC236}">
                <a16:creationId xmlns:a16="http://schemas.microsoft.com/office/drawing/2014/main" id="{84835D35-357A-935D-38C6-D59F333C34F8}"/>
              </a:ext>
            </a:extLst>
          </p:cNvPr>
          <p:cNvSpPr txBox="1"/>
          <p:nvPr/>
        </p:nvSpPr>
        <p:spPr>
          <a:xfrm>
            <a:off x="2340746" y="417250"/>
            <a:ext cx="7510508" cy="830997"/>
          </a:xfrm>
          <a:prstGeom prst="rect">
            <a:avLst/>
          </a:prstGeom>
          <a:noFill/>
        </p:spPr>
        <p:txBody>
          <a:bodyPr wrap="square" rtlCol="0">
            <a:spAutoFit/>
          </a:bodyPr>
          <a:lstStyle/>
          <a:p>
            <a:r>
              <a:rPr lang="sv-SE" sz="4800" dirty="0"/>
              <a:t>Biblioteket som arbetsplats</a:t>
            </a:r>
          </a:p>
        </p:txBody>
      </p:sp>
      <p:sp>
        <p:nvSpPr>
          <p:cNvPr id="5" name="textruta 4">
            <a:extLst>
              <a:ext uri="{FF2B5EF4-FFF2-40B4-BE49-F238E27FC236}">
                <a16:creationId xmlns:a16="http://schemas.microsoft.com/office/drawing/2014/main" id="{4A9AA084-99D2-89A4-CBD8-6D22A344E4A9}"/>
              </a:ext>
            </a:extLst>
          </p:cNvPr>
          <p:cNvSpPr txBox="1"/>
          <p:nvPr/>
        </p:nvSpPr>
        <p:spPr>
          <a:xfrm>
            <a:off x="452761" y="1664215"/>
            <a:ext cx="11443317" cy="3539430"/>
          </a:xfrm>
          <a:prstGeom prst="rect">
            <a:avLst/>
          </a:prstGeom>
          <a:noFill/>
        </p:spPr>
        <p:txBody>
          <a:bodyPr wrap="square" rtlCol="0">
            <a:spAutoFit/>
          </a:bodyPr>
          <a:lstStyle/>
          <a:p>
            <a:r>
              <a:rPr lang="sv-SE" sz="3200" dirty="0">
                <a:ea typeface="+mn-lt"/>
                <a:cs typeface="+mn-lt"/>
              </a:rPr>
              <a:t>För allas </a:t>
            </a:r>
            <a:r>
              <a:rPr lang="sv-SE" sz="3200" dirty="0" err="1">
                <a:ea typeface="+mn-lt"/>
                <a:cs typeface="+mn-lt"/>
              </a:rPr>
              <a:t>studiero</a:t>
            </a:r>
            <a:r>
              <a:rPr lang="sv-SE" sz="3200" dirty="0">
                <a:ea typeface="+mn-lt"/>
                <a:cs typeface="+mn-lt"/>
              </a:rPr>
              <a:t> har vi några enkla regler som vi ber alla elever att följa</a:t>
            </a:r>
            <a:endParaRPr lang="en-US" sz="3200" dirty="0">
              <a:ea typeface="+mn-lt"/>
              <a:cs typeface="+mn-lt"/>
            </a:endParaRPr>
          </a:p>
          <a:p>
            <a:pPr marL="914400" lvl="1" indent="-457200">
              <a:buAutoNum type="arabicPeriod"/>
            </a:pPr>
            <a:r>
              <a:rPr lang="sv-SE" sz="3200" dirty="0">
                <a:ea typeface="+mn-lt"/>
                <a:cs typeface="+mn-lt"/>
              </a:rPr>
              <a:t>Mat, godis och läskedrycker är förbjudet</a:t>
            </a:r>
            <a:endParaRPr lang="en-US" sz="3200" dirty="0">
              <a:ea typeface="+mn-lt"/>
              <a:cs typeface="+mn-lt"/>
            </a:endParaRPr>
          </a:p>
          <a:p>
            <a:pPr marL="914400" lvl="1" indent="-457200">
              <a:buAutoNum type="arabicPeriod"/>
            </a:pPr>
            <a:r>
              <a:rPr lang="sv-SE" sz="3200" dirty="0">
                <a:ea typeface="+mn-lt"/>
                <a:cs typeface="+mn-lt"/>
              </a:rPr>
              <a:t>Inga fötter på stolar och bord</a:t>
            </a:r>
            <a:endParaRPr lang="en-US" sz="3200" dirty="0">
              <a:ea typeface="+mn-lt"/>
              <a:cs typeface="+mn-lt"/>
            </a:endParaRPr>
          </a:p>
          <a:p>
            <a:pPr marL="914400" lvl="1" indent="-457200">
              <a:buAutoNum type="arabicPeriod"/>
            </a:pPr>
            <a:r>
              <a:rPr lang="sv-SE" sz="3200" dirty="0">
                <a:ea typeface="+mn-lt"/>
                <a:cs typeface="+mn-lt"/>
              </a:rPr>
              <a:t>Låg ljudnivå måste hållas för allas arbetsro</a:t>
            </a:r>
            <a:endParaRPr lang="en-US" sz="3200" dirty="0">
              <a:ea typeface="+mn-lt"/>
              <a:cs typeface="+mn-lt"/>
            </a:endParaRPr>
          </a:p>
          <a:p>
            <a:pPr marL="457200" lvl="1" indent="0">
              <a:buNone/>
            </a:pPr>
            <a:endParaRPr lang="sv-SE" sz="3200" dirty="0">
              <a:ea typeface="+mn-lt"/>
              <a:cs typeface="+mn-lt"/>
            </a:endParaRPr>
          </a:p>
          <a:p>
            <a:pPr marL="457200" lvl="1" indent="0">
              <a:buNone/>
            </a:pPr>
            <a:r>
              <a:rPr lang="sv-SE" sz="3200" dirty="0">
                <a:ea typeface="+mn-lt"/>
                <a:cs typeface="+mn-lt"/>
              </a:rPr>
              <a:t>Misskötsel av dessa regler leder till att eleven blir avstängd.</a:t>
            </a:r>
            <a:endParaRPr lang="sv-SE" sz="3200" dirty="0"/>
          </a:p>
        </p:txBody>
      </p:sp>
    </p:spTree>
    <p:extLst>
      <p:ext uri="{BB962C8B-B14F-4D97-AF65-F5344CB8AC3E}">
        <p14:creationId xmlns:p14="http://schemas.microsoft.com/office/powerpoint/2010/main" val="187941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61B7C4B-6936-9ECD-1127-8437CF542832}"/>
              </a:ext>
            </a:extLst>
          </p:cNvPr>
          <p:cNvPicPr>
            <a:picLocks noChangeAspect="1"/>
          </p:cNvPicPr>
          <p:nvPr/>
        </p:nvPicPr>
        <p:blipFill>
          <a:blip r:embed="rId2"/>
          <a:stretch>
            <a:fillRect/>
          </a:stretch>
        </p:blipFill>
        <p:spPr>
          <a:xfrm>
            <a:off x="1863140" y="1014775"/>
            <a:ext cx="8590008" cy="4828450"/>
          </a:xfrm>
          <a:prstGeom prst="rect">
            <a:avLst/>
          </a:prstGeom>
        </p:spPr>
      </p:pic>
      <p:sp>
        <p:nvSpPr>
          <p:cNvPr id="4" name="textruta 3">
            <a:extLst>
              <a:ext uri="{FF2B5EF4-FFF2-40B4-BE49-F238E27FC236}">
                <a16:creationId xmlns:a16="http://schemas.microsoft.com/office/drawing/2014/main" id="{AD1F84C0-EFD8-1F96-D24B-0E3BFEE8731B}"/>
              </a:ext>
            </a:extLst>
          </p:cNvPr>
          <p:cNvSpPr txBox="1"/>
          <p:nvPr/>
        </p:nvSpPr>
        <p:spPr>
          <a:xfrm>
            <a:off x="5452730" y="306889"/>
            <a:ext cx="1286539" cy="707886"/>
          </a:xfrm>
          <a:prstGeom prst="rect">
            <a:avLst/>
          </a:prstGeom>
          <a:noFill/>
        </p:spPr>
        <p:txBody>
          <a:bodyPr wrap="square" rtlCol="0">
            <a:spAutoFit/>
          </a:bodyPr>
          <a:lstStyle/>
          <a:p>
            <a:r>
              <a:rPr lang="sv-SE" sz="4000" dirty="0"/>
              <a:t>KAA</a:t>
            </a:r>
          </a:p>
        </p:txBody>
      </p:sp>
      <p:sp>
        <p:nvSpPr>
          <p:cNvPr id="7" name="Rektangel 6">
            <a:extLst>
              <a:ext uri="{FF2B5EF4-FFF2-40B4-BE49-F238E27FC236}">
                <a16:creationId xmlns:a16="http://schemas.microsoft.com/office/drawing/2014/main" id="{B562F74A-6C44-C398-EA36-0C44ACFA0681}"/>
              </a:ext>
            </a:extLst>
          </p:cNvPr>
          <p:cNvSpPr/>
          <p:nvPr/>
        </p:nvSpPr>
        <p:spPr>
          <a:xfrm>
            <a:off x="7634177" y="3944679"/>
            <a:ext cx="4019107" cy="26064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E654393F-7CE7-544B-78C7-3D4C503A27B5}"/>
              </a:ext>
            </a:extLst>
          </p:cNvPr>
          <p:cNvSpPr txBox="1"/>
          <p:nvPr/>
        </p:nvSpPr>
        <p:spPr>
          <a:xfrm>
            <a:off x="7910004" y="4074850"/>
            <a:ext cx="3743280" cy="2031325"/>
          </a:xfrm>
          <a:prstGeom prst="rect">
            <a:avLst/>
          </a:prstGeom>
          <a:noFill/>
        </p:spPr>
        <p:txBody>
          <a:bodyPr wrap="square" rtlCol="0">
            <a:spAutoFit/>
          </a:bodyPr>
          <a:lstStyle/>
          <a:p>
            <a:r>
              <a:rPr lang="sv-SE" b="1" dirty="0"/>
              <a:t>Kontakta oss</a:t>
            </a:r>
          </a:p>
          <a:p>
            <a:r>
              <a:rPr lang="sv-SE" i="1" dirty="0"/>
              <a:t>Vi svarar gärna på frågor och lämnar ytterligare information</a:t>
            </a:r>
          </a:p>
          <a:p>
            <a:r>
              <a:rPr lang="sv-SE" b="1" dirty="0"/>
              <a:t>Fanny Sahlén</a:t>
            </a:r>
          </a:p>
          <a:p>
            <a:r>
              <a:rPr lang="sv-SE" dirty="0"/>
              <a:t>070-544 20 81</a:t>
            </a:r>
          </a:p>
          <a:p>
            <a:r>
              <a:rPr lang="sv-SE" b="1" dirty="0"/>
              <a:t>My Markskog</a:t>
            </a:r>
          </a:p>
          <a:p>
            <a:r>
              <a:rPr lang="sv-SE" dirty="0"/>
              <a:t>072-550 91 12</a:t>
            </a:r>
          </a:p>
        </p:txBody>
      </p:sp>
    </p:spTree>
    <p:extLst>
      <p:ext uri="{BB962C8B-B14F-4D97-AF65-F5344CB8AC3E}">
        <p14:creationId xmlns:p14="http://schemas.microsoft.com/office/powerpoint/2010/main" val="273593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Bildobjekt 1">
            <a:extLst>
              <a:ext uri="{FF2B5EF4-FFF2-40B4-BE49-F238E27FC236}">
                <a16:creationId xmlns:a16="http://schemas.microsoft.com/office/drawing/2014/main" id="{BD17D595-67F6-CFBF-D8C0-D17ABE644AD2}"/>
              </a:ext>
            </a:extLst>
          </p:cNvPr>
          <p:cNvPicPr>
            <a:picLocks noChangeAspect="1"/>
          </p:cNvPicPr>
          <p:nvPr/>
        </p:nvPicPr>
        <p:blipFill>
          <a:blip r:embed="rId2"/>
          <a:srcRect b="3452"/>
          <a:stretch/>
        </p:blipFill>
        <p:spPr>
          <a:xfrm>
            <a:off x="20" y="1282"/>
            <a:ext cx="12191980" cy="6856718"/>
          </a:xfrm>
          <a:prstGeom prst="rect">
            <a:avLst/>
          </a:prstGeom>
        </p:spPr>
      </p:pic>
      <p:sp>
        <p:nvSpPr>
          <p:cNvPr id="3" name="textruta 2">
            <a:extLst>
              <a:ext uri="{FF2B5EF4-FFF2-40B4-BE49-F238E27FC236}">
                <a16:creationId xmlns:a16="http://schemas.microsoft.com/office/drawing/2014/main" id="{1F3D28BC-5266-653B-4FFD-231448D3E012}"/>
              </a:ext>
            </a:extLst>
          </p:cNvPr>
          <p:cNvSpPr txBox="1"/>
          <p:nvPr/>
        </p:nvSpPr>
        <p:spPr>
          <a:xfrm>
            <a:off x="6096000" y="4772574"/>
            <a:ext cx="5725409" cy="1631216"/>
          </a:xfrm>
          <a:prstGeom prst="rect">
            <a:avLst/>
          </a:prstGeom>
          <a:noFill/>
        </p:spPr>
        <p:txBody>
          <a:bodyPr wrap="square" rtlCol="0">
            <a:spAutoFit/>
          </a:bodyPr>
          <a:lstStyle/>
          <a:p>
            <a:r>
              <a:rPr lang="sv-SE" sz="3200" dirty="0"/>
              <a:t>Mer information hittar du på vår webbplats</a:t>
            </a:r>
          </a:p>
          <a:p>
            <a:endParaRPr lang="sv-SE" dirty="0"/>
          </a:p>
          <a:p>
            <a:r>
              <a:rPr lang="sv-SE" dirty="0">
                <a:hlinkClick r:id="rId3"/>
              </a:rPr>
              <a:t>www.gymnasiet.vastervik.se</a:t>
            </a:r>
            <a:r>
              <a:rPr lang="sv-SE" dirty="0"/>
              <a:t> </a:t>
            </a:r>
          </a:p>
        </p:txBody>
      </p:sp>
    </p:spTree>
    <p:extLst>
      <p:ext uri="{BB962C8B-B14F-4D97-AF65-F5344CB8AC3E}">
        <p14:creationId xmlns:p14="http://schemas.microsoft.com/office/powerpoint/2010/main" val="204222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1D850-4E7B-A7A7-755F-0086387E38F5}"/>
              </a:ext>
            </a:extLst>
          </p:cNvPr>
          <p:cNvSpPr>
            <a:spLocks noGrp="1"/>
          </p:cNvSpPr>
          <p:nvPr>
            <p:ph type="title"/>
          </p:nvPr>
        </p:nvSpPr>
        <p:spPr/>
        <p:txBody>
          <a:bodyPr/>
          <a:lstStyle/>
          <a:p>
            <a:r>
              <a:rPr lang="sv-SE" dirty="0"/>
              <a:t>E-tjänster</a:t>
            </a:r>
          </a:p>
        </p:txBody>
      </p:sp>
      <p:sp>
        <p:nvSpPr>
          <p:cNvPr id="3" name="Platshållare för innehåll 2">
            <a:extLst>
              <a:ext uri="{FF2B5EF4-FFF2-40B4-BE49-F238E27FC236}">
                <a16:creationId xmlns:a16="http://schemas.microsoft.com/office/drawing/2014/main" id="{B8A6D69E-83E2-A516-5B9F-7ABD5A8B5A91}"/>
              </a:ext>
            </a:extLst>
          </p:cNvPr>
          <p:cNvSpPr>
            <a:spLocks noGrp="1"/>
          </p:cNvSpPr>
          <p:nvPr>
            <p:ph idx="1"/>
          </p:nvPr>
        </p:nvSpPr>
        <p:spPr/>
        <p:txBody>
          <a:bodyPr/>
          <a:lstStyle/>
          <a:p>
            <a:r>
              <a:rPr lang="sv-SE" dirty="0"/>
              <a:t>Modersmål</a:t>
            </a:r>
          </a:p>
          <a:p>
            <a:r>
              <a:rPr lang="sv-SE" dirty="0"/>
              <a:t>Ledighetsansökan</a:t>
            </a:r>
          </a:p>
          <a:p>
            <a:r>
              <a:rPr lang="sv-SE" dirty="0"/>
              <a:t>Prövningar</a:t>
            </a:r>
          </a:p>
          <a:p>
            <a:r>
              <a:rPr lang="sv-SE" dirty="0"/>
              <a:t>Studieförändringsblankett (kommer inom kort)</a:t>
            </a:r>
          </a:p>
        </p:txBody>
      </p:sp>
    </p:spTree>
    <p:extLst>
      <p:ext uri="{BB962C8B-B14F-4D97-AF65-F5344CB8AC3E}">
        <p14:creationId xmlns:p14="http://schemas.microsoft.com/office/powerpoint/2010/main" val="17611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descr="En bild som visar utomhus, blomma, byggnad, himmel&#10;&#10;Automatiskt genererad beskrivning">
            <a:extLst>
              <a:ext uri="{FF2B5EF4-FFF2-40B4-BE49-F238E27FC236}">
                <a16:creationId xmlns:a16="http://schemas.microsoft.com/office/drawing/2014/main" id="{BFF73030-3CDC-4E6E-36FD-EC5CEA496676}"/>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b="19"/>
          <a:stretch/>
        </p:blipFill>
        <p:spPr>
          <a:xfrm>
            <a:off x="0" y="286"/>
            <a:ext cx="12192000" cy="6857427"/>
          </a:xfrm>
          <a:prstGeom prst="rect">
            <a:avLst/>
          </a:prstGeom>
        </p:spPr>
      </p:pic>
      <p:pic>
        <p:nvPicPr>
          <p:cNvPr id="10" name="Bildobjekt 9">
            <a:extLst>
              <a:ext uri="{FF2B5EF4-FFF2-40B4-BE49-F238E27FC236}">
                <a16:creationId xmlns:a16="http://schemas.microsoft.com/office/drawing/2014/main" id="{7650DD9B-DCAD-CAFA-054F-581501160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878" y="3428999"/>
            <a:ext cx="3059398" cy="3040912"/>
          </a:xfrm>
          <a:prstGeom prst="rect">
            <a:avLst/>
          </a:prstGeom>
        </p:spPr>
      </p:pic>
      <p:pic>
        <p:nvPicPr>
          <p:cNvPr id="12" name="Bildobjekt 11" descr="En bild som visar skärmbild, Teckensnitt, text, cirkel&#10;&#10;Automatiskt genererad beskrivning">
            <a:extLst>
              <a:ext uri="{FF2B5EF4-FFF2-40B4-BE49-F238E27FC236}">
                <a16:creationId xmlns:a16="http://schemas.microsoft.com/office/drawing/2014/main" id="{A01186CA-9450-CC58-2A2D-8ED95D07E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488" y="3428999"/>
            <a:ext cx="2959167" cy="3040912"/>
          </a:xfrm>
          <a:prstGeom prst="rect">
            <a:avLst/>
          </a:prstGeom>
        </p:spPr>
      </p:pic>
      <p:sp>
        <p:nvSpPr>
          <p:cNvPr id="15" name="textruta 14">
            <a:extLst>
              <a:ext uri="{FF2B5EF4-FFF2-40B4-BE49-F238E27FC236}">
                <a16:creationId xmlns:a16="http://schemas.microsoft.com/office/drawing/2014/main" id="{82BF3123-D273-919D-2820-C73187EA42E4}"/>
              </a:ext>
            </a:extLst>
          </p:cNvPr>
          <p:cNvSpPr txBox="1"/>
          <p:nvPr/>
        </p:nvSpPr>
        <p:spPr>
          <a:xfrm>
            <a:off x="4049232" y="818708"/>
            <a:ext cx="4093535" cy="1200329"/>
          </a:xfrm>
          <a:prstGeom prst="rect">
            <a:avLst/>
          </a:prstGeom>
          <a:noFill/>
        </p:spPr>
        <p:txBody>
          <a:bodyPr wrap="square" rtlCol="0">
            <a:spAutoFit/>
          </a:bodyPr>
          <a:lstStyle/>
          <a:p>
            <a:r>
              <a:rPr lang="sv-SE" sz="7200" dirty="0"/>
              <a:t>QR koder</a:t>
            </a:r>
          </a:p>
        </p:txBody>
      </p:sp>
      <p:sp>
        <p:nvSpPr>
          <p:cNvPr id="16" name="textruta 15">
            <a:extLst>
              <a:ext uri="{FF2B5EF4-FFF2-40B4-BE49-F238E27FC236}">
                <a16:creationId xmlns:a16="http://schemas.microsoft.com/office/drawing/2014/main" id="{972C6613-A148-CAE0-AD4B-2E1C9A0A1B7A}"/>
              </a:ext>
            </a:extLst>
          </p:cNvPr>
          <p:cNvSpPr txBox="1"/>
          <p:nvPr/>
        </p:nvSpPr>
        <p:spPr>
          <a:xfrm>
            <a:off x="231040" y="2668772"/>
            <a:ext cx="11464380" cy="369332"/>
          </a:xfrm>
          <a:prstGeom prst="rect">
            <a:avLst/>
          </a:prstGeom>
          <a:noFill/>
        </p:spPr>
        <p:txBody>
          <a:bodyPr wrap="square" rtlCol="0">
            <a:spAutoFit/>
          </a:bodyPr>
          <a:lstStyle/>
          <a:p>
            <a:r>
              <a:rPr lang="sv-SE" dirty="0"/>
              <a:t>                			   Hemsida				             </a:t>
            </a:r>
            <a:r>
              <a:rPr lang="sv-SE" dirty="0" err="1"/>
              <a:t>Instagram</a:t>
            </a:r>
            <a:r>
              <a:rPr lang="sv-SE" dirty="0"/>
              <a:t>                                                                        </a:t>
            </a:r>
          </a:p>
        </p:txBody>
      </p:sp>
    </p:spTree>
    <p:extLst>
      <p:ext uri="{BB962C8B-B14F-4D97-AF65-F5344CB8AC3E}">
        <p14:creationId xmlns:p14="http://schemas.microsoft.com/office/powerpoint/2010/main" val="236332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C7CA641-F37E-AA4B-EB93-FEA446E7DD91}"/>
              </a:ext>
            </a:extLst>
          </p:cNvPr>
          <p:cNvPicPr>
            <a:picLocks noChangeAspect="1"/>
          </p:cNvPicPr>
          <p:nvPr/>
        </p:nvPicPr>
        <p:blipFill>
          <a:blip r:embed="rId2"/>
          <a:stretch>
            <a:fillRect/>
          </a:stretch>
        </p:blipFill>
        <p:spPr>
          <a:xfrm>
            <a:off x="0" y="572939"/>
            <a:ext cx="12192000" cy="5712121"/>
          </a:xfrm>
          <a:prstGeom prst="rect">
            <a:avLst/>
          </a:prstGeom>
        </p:spPr>
      </p:pic>
      <p:sp>
        <p:nvSpPr>
          <p:cNvPr id="5" name="textruta 4">
            <a:extLst>
              <a:ext uri="{FF2B5EF4-FFF2-40B4-BE49-F238E27FC236}">
                <a16:creationId xmlns:a16="http://schemas.microsoft.com/office/drawing/2014/main" id="{4B9B0445-28BC-1AA2-5395-67AC9F695EE8}"/>
              </a:ext>
            </a:extLst>
          </p:cNvPr>
          <p:cNvSpPr txBox="1"/>
          <p:nvPr/>
        </p:nvSpPr>
        <p:spPr>
          <a:xfrm>
            <a:off x="7775575" y="3625334"/>
            <a:ext cx="3159125" cy="369332"/>
          </a:xfrm>
          <a:prstGeom prst="rect">
            <a:avLst/>
          </a:prstGeom>
          <a:noFill/>
        </p:spPr>
        <p:txBody>
          <a:bodyPr wrap="square">
            <a:spAutoFit/>
          </a:bodyPr>
          <a:lstStyle/>
          <a:p>
            <a:r>
              <a:rPr lang="sv-SE" dirty="0">
                <a:hlinkClick r:id="rId3"/>
              </a:rPr>
              <a:t>Så är det att gå på gymnasiet</a:t>
            </a:r>
            <a:endParaRPr lang="sv-SE" dirty="0"/>
          </a:p>
        </p:txBody>
      </p:sp>
      <p:sp>
        <p:nvSpPr>
          <p:cNvPr id="6" name="textruta 5">
            <a:extLst>
              <a:ext uri="{FF2B5EF4-FFF2-40B4-BE49-F238E27FC236}">
                <a16:creationId xmlns:a16="http://schemas.microsoft.com/office/drawing/2014/main" id="{EB933049-4F3E-808E-872E-DB6FDFF7246E}"/>
              </a:ext>
            </a:extLst>
          </p:cNvPr>
          <p:cNvSpPr txBox="1"/>
          <p:nvPr/>
        </p:nvSpPr>
        <p:spPr>
          <a:xfrm>
            <a:off x="8164512" y="4165600"/>
            <a:ext cx="2381250" cy="369332"/>
          </a:xfrm>
          <a:prstGeom prst="rect">
            <a:avLst/>
          </a:prstGeom>
          <a:noFill/>
        </p:spPr>
        <p:txBody>
          <a:bodyPr wrap="square" rtlCol="0">
            <a:spAutoFit/>
          </a:bodyPr>
          <a:lstStyle/>
          <a:p>
            <a:r>
              <a:rPr lang="sv-SE" dirty="0"/>
              <a:t>Länk till skolverket⬆️</a:t>
            </a:r>
          </a:p>
        </p:txBody>
      </p:sp>
    </p:spTree>
    <p:extLst>
      <p:ext uri="{BB962C8B-B14F-4D97-AF65-F5344CB8AC3E}">
        <p14:creationId xmlns:p14="http://schemas.microsoft.com/office/powerpoint/2010/main" val="373103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F06E22A-A61D-973C-E23B-C64198F51845}"/>
              </a:ext>
            </a:extLst>
          </p:cNvPr>
          <p:cNvPicPr>
            <a:picLocks noChangeAspect="1"/>
          </p:cNvPicPr>
          <p:nvPr/>
        </p:nvPicPr>
        <p:blipFill>
          <a:blip r:embed="rId2"/>
          <a:stretch>
            <a:fillRect/>
          </a:stretch>
        </p:blipFill>
        <p:spPr>
          <a:xfrm>
            <a:off x="677602" y="863426"/>
            <a:ext cx="5286895" cy="5131147"/>
          </a:xfrm>
          <a:prstGeom prst="rect">
            <a:avLst/>
          </a:prstGeom>
        </p:spPr>
      </p:pic>
      <p:sp>
        <p:nvSpPr>
          <p:cNvPr id="5" name="textruta 4">
            <a:extLst>
              <a:ext uri="{FF2B5EF4-FFF2-40B4-BE49-F238E27FC236}">
                <a16:creationId xmlns:a16="http://schemas.microsoft.com/office/drawing/2014/main" id="{C36FC4D3-0B91-6185-06F3-EB1E18F3F7F4}"/>
              </a:ext>
            </a:extLst>
          </p:cNvPr>
          <p:cNvSpPr txBox="1"/>
          <p:nvPr/>
        </p:nvSpPr>
        <p:spPr>
          <a:xfrm>
            <a:off x="8407400" y="863426"/>
            <a:ext cx="1587500" cy="584775"/>
          </a:xfrm>
          <a:prstGeom prst="rect">
            <a:avLst/>
          </a:prstGeom>
          <a:noFill/>
        </p:spPr>
        <p:txBody>
          <a:bodyPr wrap="square">
            <a:spAutoFit/>
          </a:bodyPr>
          <a:lstStyle/>
          <a:p>
            <a:r>
              <a:rPr lang="sv-SE" sz="3200" b="1" i="0" u="none" strike="noStrike" baseline="0" dirty="0">
                <a:solidFill>
                  <a:srgbClr val="000000"/>
                </a:solidFill>
                <a:latin typeface="Aptos" panose="020B0004020202020204" pitchFamily="34" charset="0"/>
              </a:rPr>
              <a:t>Årshjul</a:t>
            </a:r>
            <a:endParaRPr lang="sv-SE" dirty="0"/>
          </a:p>
        </p:txBody>
      </p:sp>
    </p:spTree>
    <p:extLst>
      <p:ext uri="{BB962C8B-B14F-4D97-AF65-F5344CB8AC3E}">
        <p14:creationId xmlns:p14="http://schemas.microsoft.com/office/powerpoint/2010/main" val="205893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405E596-7417-C840-28B8-5BF271FEE571}"/>
              </a:ext>
            </a:extLst>
          </p:cNvPr>
          <p:cNvPicPr>
            <a:picLocks noChangeAspect="1"/>
          </p:cNvPicPr>
          <p:nvPr/>
        </p:nvPicPr>
        <p:blipFill>
          <a:blip r:embed="rId2"/>
          <a:stretch>
            <a:fillRect/>
          </a:stretch>
        </p:blipFill>
        <p:spPr>
          <a:xfrm>
            <a:off x="0" y="0"/>
            <a:ext cx="7415683" cy="6858000"/>
          </a:xfrm>
          <a:prstGeom prst="rect">
            <a:avLst/>
          </a:prstGeom>
        </p:spPr>
      </p:pic>
      <p:sp>
        <p:nvSpPr>
          <p:cNvPr id="5" name="textruta 4">
            <a:extLst>
              <a:ext uri="{FF2B5EF4-FFF2-40B4-BE49-F238E27FC236}">
                <a16:creationId xmlns:a16="http://schemas.microsoft.com/office/drawing/2014/main" id="{82DD2874-22F7-C868-34D2-E347096CF23B}"/>
              </a:ext>
            </a:extLst>
          </p:cNvPr>
          <p:cNvSpPr txBox="1"/>
          <p:nvPr/>
        </p:nvSpPr>
        <p:spPr>
          <a:xfrm>
            <a:off x="7643813" y="1182231"/>
            <a:ext cx="4478337" cy="2246769"/>
          </a:xfrm>
          <a:prstGeom prst="rect">
            <a:avLst/>
          </a:prstGeom>
          <a:noFill/>
        </p:spPr>
        <p:txBody>
          <a:bodyPr wrap="square">
            <a:spAutoFit/>
          </a:bodyPr>
          <a:lstStyle/>
          <a:p>
            <a:pPr algn="l"/>
            <a:endParaRPr lang="sv-SE" sz="1400" b="0" i="0" u="none" strike="noStrike" baseline="0" dirty="0">
              <a:solidFill>
                <a:srgbClr val="000000"/>
              </a:solidFill>
              <a:latin typeface="Aptos" panose="020B0004020202020204" pitchFamily="34" charset="0"/>
            </a:endParaRPr>
          </a:p>
          <a:p>
            <a:r>
              <a:rPr lang="sv-SE" sz="3600" b="1" i="0" u="none" strike="noStrike" baseline="0" dirty="0">
                <a:latin typeface="Aptos" panose="020B0004020202020204" pitchFamily="34" charset="0"/>
              </a:rPr>
              <a:t>Närvaroplansarbete</a:t>
            </a:r>
            <a:endParaRPr lang="sv-SE" sz="3600" b="0" i="0" u="none" strike="noStrike" baseline="0" dirty="0">
              <a:latin typeface="Aptos" panose="020B0004020202020204" pitchFamily="34" charset="0"/>
            </a:endParaRPr>
          </a:p>
          <a:p>
            <a:r>
              <a:rPr lang="sv-SE" sz="1800" b="0" i="0" u="none" strike="noStrike" baseline="0" dirty="0">
                <a:latin typeface="Aptos" panose="020B0004020202020204" pitchFamily="34" charset="0"/>
              </a:rPr>
              <a:t>Fokus skolnärvaro</a:t>
            </a:r>
          </a:p>
          <a:p>
            <a:r>
              <a:rPr lang="sv-SE" sz="1800" b="0" i="0" u="none" strike="noStrike" baseline="0" dirty="0">
                <a:latin typeface="Aptos" panose="020B0004020202020204" pitchFamily="34" charset="0"/>
              </a:rPr>
              <a:t>Fullföljd utbildning</a:t>
            </a:r>
          </a:p>
          <a:p>
            <a:r>
              <a:rPr lang="sv-SE" sz="1800" b="0" i="0" u="none" strike="noStrike" baseline="0" dirty="0">
                <a:latin typeface="Aptos" panose="020B0004020202020204" pitchFamily="34" charset="0"/>
              </a:rPr>
              <a:t>Elevhälsa</a:t>
            </a:r>
          </a:p>
          <a:p>
            <a:r>
              <a:rPr lang="sv-SE" sz="1800" b="0" i="0" u="none" strike="noStrike" baseline="0" dirty="0">
                <a:latin typeface="Aptos" panose="020B0004020202020204" pitchFamily="34" charset="0"/>
              </a:rPr>
              <a:t>Elevhälsoteam</a:t>
            </a:r>
          </a:p>
          <a:p>
            <a:r>
              <a:rPr lang="sv-SE" sz="1800" b="0" i="0" u="none" strike="noStrike" baseline="0" dirty="0">
                <a:latin typeface="Aptos" panose="020B0004020202020204" pitchFamily="34" charset="0"/>
              </a:rPr>
              <a:t>Mentorer</a:t>
            </a:r>
          </a:p>
        </p:txBody>
      </p:sp>
    </p:spTree>
    <p:extLst>
      <p:ext uri="{BB962C8B-B14F-4D97-AF65-F5344CB8AC3E}">
        <p14:creationId xmlns:p14="http://schemas.microsoft.com/office/powerpoint/2010/main" val="63432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lädsel, person, utomhus, leende&#10;&#10;Automatiskt genererad beskrivning">
            <a:extLst>
              <a:ext uri="{FF2B5EF4-FFF2-40B4-BE49-F238E27FC236}">
                <a16:creationId xmlns:a16="http://schemas.microsoft.com/office/drawing/2014/main" id="{F55C8B77-4E2A-5B92-F4AB-63A30671342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8131968"/>
          </a:xfrm>
          <a:prstGeom prst="rect">
            <a:avLst/>
          </a:prstGeom>
        </p:spPr>
      </p:pic>
      <p:sp>
        <p:nvSpPr>
          <p:cNvPr id="2" name="Rubrik 1">
            <a:extLst>
              <a:ext uri="{FF2B5EF4-FFF2-40B4-BE49-F238E27FC236}">
                <a16:creationId xmlns:a16="http://schemas.microsoft.com/office/drawing/2014/main" id="{7B9B78A6-C9CF-7548-686C-F95C8A69BAAB}"/>
              </a:ext>
            </a:extLst>
          </p:cNvPr>
          <p:cNvSpPr>
            <a:spLocks noGrp="1"/>
          </p:cNvSpPr>
          <p:nvPr>
            <p:ph type="ctrTitle"/>
          </p:nvPr>
        </p:nvSpPr>
        <p:spPr>
          <a:xfrm>
            <a:off x="1524000" y="0"/>
            <a:ext cx="9144000" cy="2387600"/>
          </a:xfrm>
        </p:spPr>
        <p:txBody>
          <a:bodyPr>
            <a:normAutofit fontScale="90000"/>
          </a:bodyPr>
          <a:lstStyle/>
          <a:p>
            <a:r>
              <a:rPr lang="sv-SE"/>
              <a:t>IST Administration/IST Lärande</a:t>
            </a:r>
            <a:br>
              <a:rPr lang="sv-SE"/>
            </a:br>
            <a:endParaRPr lang="sv-SE" dirty="0"/>
          </a:p>
        </p:txBody>
      </p:sp>
      <p:sp>
        <p:nvSpPr>
          <p:cNvPr id="4" name="Platshållare för text 1">
            <a:extLst>
              <a:ext uri="{FF2B5EF4-FFF2-40B4-BE49-F238E27FC236}">
                <a16:creationId xmlns:a16="http://schemas.microsoft.com/office/drawing/2014/main" id="{DD0408D0-9114-6100-2959-B53EC018FF06}"/>
              </a:ext>
            </a:extLst>
          </p:cNvPr>
          <p:cNvSpPr>
            <a:spLocks noGrp="1"/>
          </p:cNvSpPr>
          <p:nvPr>
            <p:ph type="subTitle" idx="1"/>
          </p:nvPr>
        </p:nvSpPr>
        <p:spPr>
          <a:xfrm>
            <a:off x="1239914" y="2192785"/>
            <a:ext cx="9712171" cy="4287914"/>
          </a:xfrm>
        </p:spPr>
        <p:txBody>
          <a:bodyPr>
            <a:noAutofit/>
          </a:bodyPr>
          <a:lstStyle/>
          <a:p>
            <a:r>
              <a:rPr lang="sv-SE" i="0"/>
              <a:t>Vårdnadshavare använder Bank-ID för att logga in på IST Home Skola. Det är en mobil-app för information och kommunikation med skolan. </a:t>
            </a:r>
          </a:p>
          <a:p>
            <a:endParaRPr lang="sv-SE" i="0"/>
          </a:p>
          <a:p>
            <a:r>
              <a:rPr lang="sv-SE" i="0"/>
              <a:t>IST Lärande är en webbsida för kunskapsutveckling där man finner omdömen och utvecklingssamtal. Kräver också Bank-ID</a:t>
            </a:r>
          </a:p>
          <a:p>
            <a:endParaRPr lang="sv-SE" i="0"/>
          </a:p>
          <a:p>
            <a:pPr marL="457200" indent="-457200">
              <a:buFont typeface="Arial" panose="020B0604020202020204" pitchFamily="34" charset="0"/>
              <a:buChar char="•"/>
            </a:pPr>
            <a:r>
              <a:rPr lang="sv-SE" i="0" u="sng"/>
              <a:t>I IST Home Skola </a:t>
            </a:r>
            <a:r>
              <a:rPr lang="sv-SE" i="0"/>
              <a:t>kan elev och vårdnadshavare se studieplan, betyg, frånvaro m.m.</a:t>
            </a:r>
          </a:p>
          <a:p>
            <a:pPr marL="457200" indent="-457200">
              <a:buFont typeface="Arial" panose="020B0604020202020204" pitchFamily="34" charset="0"/>
              <a:buChar char="•"/>
            </a:pPr>
            <a:endParaRPr lang="sv-SE" i="0"/>
          </a:p>
          <a:p>
            <a:pPr marL="457200" indent="-457200">
              <a:buFont typeface="Arial" panose="020B0604020202020204" pitchFamily="34" charset="0"/>
              <a:buChar char="•"/>
            </a:pPr>
            <a:r>
              <a:rPr lang="sv-SE" i="0" u="sng"/>
              <a:t>I IST Lärande </a:t>
            </a:r>
            <a:r>
              <a:rPr lang="sv-SE" i="0"/>
              <a:t>finns information om elevens kunskapsutveckling.</a:t>
            </a:r>
          </a:p>
          <a:p>
            <a:pPr algn="l"/>
            <a:endParaRPr lang="sv-SE" i="0" dirty="0"/>
          </a:p>
        </p:txBody>
      </p:sp>
    </p:spTree>
    <p:extLst>
      <p:ext uri="{BB962C8B-B14F-4D97-AF65-F5344CB8AC3E}">
        <p14:creationId xmlns:p14="http://schemas.microsoft.com/office/powerpoint/2010/main" val="204074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E22BA2F-A68D-91EB-0B4A-6E0A96888130}"/>
              </a:ext>
            </a:extLst>
          </p:cNvPr>
          <p:cNvSpPr txBox="1"/>
          <p:nvPr/>
        </p:nvSpPr>
        <p:spPr>
          <a:xfrm>
            <a:off x="3048000" y="5321985"/>
            <a:ext cx="6096000" cy="646331"/>
          </a:xfrm>
          <a:prstGeom prst="rect">
            <a:avLst/>
          </a:prstGeom>
          <a:noFill/>
        </p:spPr>
        <p:txBody>
          <a:bodyPr wrap="square">
            <a:spAutoFit/>
          </a:bodyPr>
          <a:lstStyle/>
          <a:p>
            <a:r>
              <a:rPr lang="sv-SE" dirty="0">
                <a:hlinkClick r:id="rId2"/>
              </a:rPr>
              <a:t>Polisens film informerar vårdnadshavare om kriminellas rekrytering av barn och unga | Polismyndigheten</a:t>
            </a:r>
            <a:endParaRPr lang="sv-SE" dirty="0"/>
          </a:p>
        </p:txBody>
      </p:sp>
      <p:pic>
        <p:nvPicPr>
          <p:cNvPr id="5" name="Bildobjekt 4">
            <a:extLst>
              <a:ext uri="{FF2B5EF4-FFF2-40B4-BE49-F238E27FC236}">
                <a16:creationId xmlns:a16="http://schemas.microsoft.com/office/drawing/2014/main" id="{80420312-2AA0-9CB9-5C63-9B95325E7047}"/>
              </a:ext>
            </a:extLst>
          </p:cNvPr>
          <p:cNvPicPr>
            <a:picLocks noChangeAspect="1"/>
          </p:cNvPicPr>
          <p:nvPr/>
        </p:nvPicPr>
        <p:blipFill>
          <a:blip r:embed="rId3"/>
          <a:stretch>
            <a:fillRect/>
          </a:stretch>
        </p:blipFill>
        <p:spPr>
          <a:xfrm>
            <a:off x="2333269" y="254000"/>
            <a:ext cx="7525462" cy="4902200"/>
          </a:xfrm>
          <a:prstGeom prst="rect">
            <a:avLst/>
          </a:prstGeom>
        </p:spPr>
      </p:pic>
    </p:spTree>
    <p:extLst>
      <p:ext uri="{BB962C8B-B14F-4D97-AF65-F5344CB8AC3E}">
        <p14:creationId xmlns:p14="http://schemas.microsoft.com/office/powerpoint/2010/main" val="228172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person, klädsel, konst, utomhus&#10;&#10;Automatiskt genererad beskrivning">
            <a:extLst>
              <a:ext uri="{FF2B5EF4-FFF2-40B4-BE49-F238E27FC236}">
                <a16:creationId xmlns:a16="http://schemas.microsoft.com/office/drawing/2014/main" id="{4CEB4CEB-99EB-80C6-BCDB-46453641FFCC}"/>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76200" y="-92798"/>
            <a:ext cx="12266676" cy="758392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Bildobjekt 3">
            <a:extLst>
              <a:ext uri="{FF2B5EF4-FFF2-40B4-BE49-F238E27FC236}">
                <a16:creationId xmlns:a16="http://schemas.microsoft.com/office/drawing/2014/main" id="{91CDBA8B-0D57-B32D-3E78-F3E595261D5F}"/>
              </a:ext>
            </a:extLst>
          </p:cNvPr>
          <p:cNvPicPr>
            <a:picLocks noChangeAspect="1"/>
          </p:cNvPicPr>
          <p:nvPr/>
        </p:nvPicPr>
        <p:blipFill>
          <a:blip r:embed="rId3"/>
          <a:stretch>
            <a:fillRect/>
          </a:stretch>
        </p:blipFill>
        <p:spPr>
          <a:xfrm>
            <a:off x="643287" y="3309252"/>
            <a:ext cx="3164098" cy="3133616"/>
          </a:xfrm>
          <a:prstGeom prst="rect">
            <a:avLst/>
          </a:prstGeom>
        </p:spPr>
      </p:pic>
      <p:sp>
        <p:nvSpPr>
          <p:cNvPr id="5" name="textruta 4">
            <a:extLst>
              <a:ext uri="{FF2B5EF4-FFF2-40B4-BE49-F238E27FC236}">
                <a16:creationId xmlns:a16="http://schemas.microsoft.com/office/drawing/2014/main" id="{4C0D3ECA-5095-1011-1515-08115E2C7405}"/>
              </a:ext>
            </a:extLst>
          </p:cNvPr>
          <p:cNvSpPr txBox="1"/>
          <p:nvPr/>
        </p:nvSpPr>
        <p:spPr>
          <a:xfrm>
            <a:off x="2916865" y="375353"/>
            <a:ext cx="6358269" cy="707886"/>
          </a:xfrm>
          <a:prstGeom prst="rect">
            <a:avLst/>
          </a:prstGeom>
          <a:noFill/>
        </p:spPr>
        <p:txBody>
          <a:bodyPr wrap="square" rtlCol="0">
            <a:spAutoFit/>
          </a:bodyPr>
          <a:lstStyle/>
          <a:p>
            <a:r>
              <a:rPr lang="sv-SE" sz="4000" dirty="0"/>
              <a:t>IST Home skola/IST lärande</a:t>
            </a:r>
          </a:p>
        </p:txBody>
      </p:sp>
      <p:sp>
        <p:nvSpPr>
          <p:cNvPr id="6" name="textruta 5">
            <a:extLst>
              <a:ext uri="{FF2B5EF4-FFF2-40B4-BE49-F238E27FC236}">
                <a16:creationId xmlns:a16="http://schemas.microsoft.com/office/drawing/2014/main" id="{A996BE8D-790C-74E3-7882-D118099CBB34}"/>
              </a:ext>
            </a:extLst>
          </p:cNvPr>
          <p:cNvSpPr txBox="1"/>
          <p:nvPr/>
        </p:nvSpPr>
        <p:spPr>
          <a:xfrm>
            <a:off x="414670" y="1589175"/>
            <a:ext cx="11134043" cy="1569660"/>
          </a:xfrm>
          <a:prstGeom prst="rect">
            <a:avLst/>
          </a:prstGeom>
          <a:noFill/>
        </p:spPr>
        <p:txBody>
          <a:bodyPr wrap="square" rtlCol="0">
            <a:spAutoFit/>
          </a:bodyPr>
          <a:lstStyle/>
          <a:p>
            <a:r>
              <a:rPr lang="sv-SE" sz="3200" i="0" dirty="0"/>
              <a:t>IST Home Skola är en mobil-</a:t>
            </a:r>
            <a:r>
              <a:rPr lang="sv-SE" sz="3200" i="0" dirty="0" err="1"/>
              <a:t>app</a:t>
            </a:r>
            <a:r>
              <a:rPr lang="sv-SE" sz="3200" i="0" dirty="0"/>
              <a:t> som är vårdnadshavares kommunikationskanal med skola.</a:t>
            </a:r>
          </a:p>
          <a:p>
            <a:endParaRPr lang="sv-SE" sz="3200" i="0" dirty="0"/>
          </a:p>
        </p:txBody>
      </p:sp>
      <p:sp>
        <p:nvSpPr>
          <p:cNvPr id="7" name="textruta 6">
            <a:extLst>
              <a:ext uri="{FF2B5EF4-FFF2-40B4-BE49-F238E27FC236}">
                <a16:creationId xmlns:a16="http://schemas.microsoft.com/office/drawing/2014/main" id="{233A3805-C8A5-345E-2A81-5919D1002B68}"/>
              </a:ext>
            </a:extLst>
          </p:cNvPr>
          <p:cNvSpPr txBox="1"/>
          <p:nvPr/>
        </p:nvSpPr>
        <p:spPr>
          <a:xfrm>
            <a:off x="8726332" y="4493291"/>
            <a:ext cx="2822381" cy="1938992"/>
          </a:xfrm>
          <a:prstGeom prst="rect">
            <a:avLst/>
          </a:prstGeom>
          <a:noFill/>
        </p:spPr>
        <p:txBody>
          <a:bodyPr wrap="square" rtlCol="0">
            <a:spAutoFit/>
          </a:bodyPr>
          <a:lstStyle/>
          <a:p>
            <a:r>
              <a:rPr lang="sv-SE" sz="4000" dirty="0"/>
              <a:t>Nästa sida iPhone-</a:t>
            </a:r>
            <a:r>
              <a:rPr lang="sv-SE" sz="4000" dirty="0" err="1"/>
              <a:t>app</a:t>
            </a:r>
            <a:r>
              <a:rPr lang="sv-SE" sz="4000" dirty="0"/>
              <a:t> </a:t>
            </a:r>
            <a:r>
              <a:rPr lang="sv-SE" sz="4000" dirty="0">
                <a:sym typeface="Wingdings" panose="05000000000000000000" pitchFamily="2" charset="2"/>
              </a:rPr>
              <a:t></a:t>
            </a:r>
            <a:endParaRPr lang="sv-SE" sz="4000" dirty="0"/>
          </a:p>
        </p:txBody>
      </p:sp>
      <p:sp>
        <p:nvSpPr>
          <p:cNvPr id="9" name="textruta 8">
            <a:extLst>
              <a:ext uri="{FF2B5EF4-FFF2-40B4-BE49-F238E27FC236}">
                <a16:creationId xmlns:a16="http://schemas.microsoft.com/office/drawing/2014/main" id="{6B03BBE0-B66B-6072-24D1-D7D9AE7A03C1}"/>
              </a:ext>
            </a:extLst>
          </p:cNvPr>
          <p:cNvSpPr txBox="1"/>
          <p:nvPr/>
        </p:nvSpPr>
        <p:spPr>
          <a:xfrm>
            <a:off x="3897297" y="4385569"/>
            <a:ext cx="2920753" cy="1077218"/>
          </a:xfrm>
          <a:prstGeom prst="rect">
            <a:avLst/>
          </a:prstGeom>
          <a:noFill/>
        </p:spPr>
        <p:txBody>
          <a:bodyPr wrap="square" rtlCol="0">
            <a:spAutoFit/>
          </a:bodyPr>
          <a:lstStyle/>
          <a:p>
            <a:r>
              <a:rPr lang="sv-SE" sz="3200" i="0" dirty="0"/>
              <a:t>Ladda ner Android-</a:t>
            </a:r>
            <a:r>
              <a:rPr lang="sv-SE" sz="3200" i="0" dirty="0" err="1"/>
              <a:t>app</a:t>
            </a:r>
            <a:endParaRPr lang="sv-SE" sz="3200" i="0" dirty="0"/>
          </a:p>
        </p:txBody>
      </p:sp>
    </p:spTree>
    <p:extLst>
      <p:ext uri="{BB962C8B-B14F-4D97-AF65-F5344CB8AC3E}">
        <p14:creationId xmlns:p14="http://schemas.microsoft.com/office/powerpoint/2010/main" val="137089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text, kontorsvaror, Kontorsutrustning, person&#10;&#10;Automatiskt genererad beskrivning">
            <a:extLst>
              <a:ext uri="{FF2B5EF4-FFF2-40B4-BE49-F238E27FC236}">
                <a16:creationId xmlns:a16="http://schemas.microsoft.com/office/drawing/2014/main" id="{E077F9F4-EB7F-3D8D-25D2-BB9B6DE0CE0F}"/>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636984"/>
            <a:ext cx="12258675" cy="817644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Bildobjekt 3">
            <a:extLst>
              <a:ext uri="{FF2B5EF4-FFF2-40B4-BE49-F238E27FC236}">
                <a16:creationId xmlns:a16="http://schemas.microsoft.com/office/drawing/2014/main" id="{36762D66-59B5-FF14-0328-DD95B255520D}"/>
              </a:ext>
            </a:extLst>
          </p:cNvPr>
          <p:cNvPicPr>
            <a:picLocks noChangeAspect="1"/>
          </p:cNvPicPr>
          <p:nvPr/>
        </p:nvPicPr>
        <p:blipFill>
          <a:blip r:embed="rId3"/>
          <a:stretch>
            <a:fillRect/>
          </a:stretch>
        </p:blipFill>
        <p:spPr>
          <a:xfrm>
            <a:off x="525472" y="3428359"/>
            <a:ext cx="3017782" cy="2938527"/>
          </a:xfrm>
          <a:prstGeom prst="rect">
            <a:avLst/>
          </a:prstGeom>
        </p:spPr>
      </p:pic>
      <p:sp>
        <p:nvSpPr>
          <p:cNvPr id="6" name="textruta 5">
            <a:extLst>
              <a:ext uri="{FF2B5EF4-FFF2-40B4-BE49-F238E27FC236}">
                <a16:creationId xmlns:a16="http://schemas.microsoft.com/office/drawing/2014/main" id="{1C0FEA75-5FA2-21BC-E7CF-84F1C7484208}"/>
              </a:ext>
            </a:extLst>
          </p:cNvPr>
          <p:cNvSpPr txBox="1"/>
          <p:nvPr/>
        </p:nvSpPr>
        <p:spPr>
          <a:xfrm>
            <a:off x="2811262" y="491114"/>
            <a:ext cx="6569475" cy="707886"/>
          </a:xfrm>
          <a:prstGeom prst="rect">
            <a:avLst/>
          </a:prstGeom>
          <a:noFill/>
        </p:spPr>
        <p:txBody>
          <a:bodyPr wrap="square" rtlCol="0">
            <a:spAutoFit/>
          </a:bodyPr>
          <a:lstStyle/>
          <a:p>
            <a:r>
              <a:rPr lang="sv-SE" sz="4000" dirty="0"/>
              <a:t>IST Home skola/IST lärande</a:t>
            </a:r>
          </a:p>
        </p:txBody>
      </p:sp>
      <p:sp>
        <p:nvSpPr>
          <p:cNvPr id="7" name="textruta 6">
            <a:extLst>
              <a:ext uri="{FF2B5EF4-FFF2-40B4-BE49-F238E27FC236}">
                <a16:creationId xmlns:a16="http://schemas.microsoft.com/office/drawing/2014/main" id="{ADDFD869-47A2-A9F4-D183-E519E3B2090F}"/>
              </a:ext>
            </a:extLst>
          </p:cNvPr>
          <p:cNvSpPr txBox="1"/>
          <p:nvPr/>
        </p:nvSpPr>
        <p:spPr>
          <a:xfrm>
            <a:off x="525471" y="1615240"/>
            <a:ext cx="11141056" cy="2062103"/>
          </a:xfrm>
          <a:prstGeom prst="rect">
            <a:avLst/>
          </a:prstGeom>
          <a:noFill/>
        </p:spPr>
        <p:txBody>
          <a:bodyPr wrap="square" rtlCol="0">
            <a:spAutoFit/>
          </a:bodyPr>
          <a:lstStyle/>
          <a:p>
            <a:r>
              <a:rPr lang="sv-SE" sz="3200" i="0" dirty="0"/>
              <a:t>IST Home Skola är en mobilapp som är vårdnadshavares kommunikationskanal med skola.</a:t>
            </a:r>
          </a:p>
          <a:p>
            <a:endParaRPr lang="sv-SE" sz="3200" dirty="0"/>
          </a:p>
          <a:p>
            <a:endParaRPr lang="sv-SE" sz="3200" i="0" dirty="0"/>
          </a:p>
        </p:txBody>
      </p:sp>
      <p:sp>
        <p:nvSpPr>
          <p:cNvPr id="9" name="textruta 8">
            <a:extLst>
              <a:ext uri="{FF2B5EF4-FFF2-40B4-BE49-F238E27FC236}">
                <a16:creationId xmlns:a16="http://schemas.microsoft.com/office/drawing/2014/main" id="{C7C2DC89-F5E2-7009-49CA-C78AACE1B35F}"/>
              </a:ext>
            </a:extLst>
          </p:cNvPr>
          <p:cNvSpPr txBox="1"/>
          <p:nvPr/>
        </p:nvSpPr>
        <p:spPr>
          <a:xfrm>
            <a:off x="3904651" y="4605234"/>
            <a:ext cx="5060272" cy="584775"/>
          </a:xfrm>
          <a:prstGeom prst="rect">
            <a:avLst/>
          </a:prstGeom>
          <a:noFill/>
        </p:spPr>
        <p:txBody>
          <a:bodyPr wrap="square" rtlCol="0">
            <a:spAutoFit/>
          </a:bodyPr>
          <a:lstStyle/>
          <a:p>
            <a:r>
              <a:rPr lang="sv-SE" sz="3200" i="0" dirty="0"/>
              <a:t>Ladda ner iPhone-</a:t>
            </a:r>
            <a:r>
              <a:rPr lang="sv-SE" sz="3200" i="0" dirty="0" err="1"/>
              <a:t>app</a:t>
            </a:r>
            <a:endParaRPr lang="sv-SE" sz="3200" i="0" dirty="0"/>
          </a:p>
        </p:txBody>
      </p:sp>
    </p:spTree>
    <p:extLst>
      <p:ext uri="{BB962C8B-B14F-4D97-AF65-F5344CB8AC3E}">
        <p14:creationId xmlns:p14="http://schemas.microsoft.com/office/powerpoint/2010/main" val="211143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1883426-1721-A31C-4079-C23828DA0317}"/>
              </a:ext>
            </a:extLst>
          </p:cNvPr>
          <p:cNvSpPr txBox="1"/>
          <p:nvPr/>
        </p:nvSpPr>
        <p:spPr>
          <a:xfrm>
            <a:off x="2833456" y="479394"/>
            <a:ext cx="6525088" cy="707886"/>
          </a:xfrm>
          <a:prstGeom prst="rect">
            <a:avLst/>
          </a:prstGeom>
          <a:noFill/>
        </p:spPr>
        <p:txBody>
          <a:bodyPr wrap="square" rtlCol="0">
            <a:spAutoFit/>
          </a:bodyPr>
          <a:lstStyle/>
          <a:p>
            <a:r>
              <a:rPr lang="sv-SE" sz="4000" dirty="0"/>
              <a:t>IST Home skola/IST Lärande</a:t>
            </a:r>
          </a:p>
        </p:txBody>
      </p:sp>
      <p:pic>
        <p:nvPicPr>
          <p:cNvPr id="4" name="Bildobjekt 3">
            <a:extLst>
              <a:ext uri="{FF2B5EF4-FFF2-40B4-BE49-F238E27FC236}">
                <a16:creationId xmlns:a16="http://schemas.microsoft.com/office/drawing/2014/main" id="{06D91AD2-B522-DF8D-6A5E-607F90CDA812}"/>
              </a:ext>
            </a:extLst>
          </p:cNvPr>
          <p:cNvPicPr>
            <a:picLocks noChangeAspect="1"/>
          </p:cNvPicPr>
          <p:nvPr/>
        </p:nvPicPr>
        <p:blipFill>
          <a:blip r:embed="rId2"/>
          <a:stretch>
            <a:fillRect/>
          </a:stretch>
        </p:blipFill>
        <p:spPr>
          <a:xfrm>
            <a:off x="2358751" y="1445562"/>
            <a:ext cx="7474498" cy="4933044"/>
          </a:xfrm>
          <a:prstGeom prst="rect">
            <a:avLst/>
          </a:prstGeom>
        </p:spPr>
      </p:pic>
    </p:spTree>
    <p:extLst>
      <p:ext uri="{BB962C8B-B14F-4D97-AF65-F5344CB8AC3E}">
        <p14:creationId xmlns:p14="http://schemas.microsoft.com/office/powerpoint/2010/main" val="193900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inomhus, klädsel, vägg, person&#10;&#10;Automatiskt genererad beskrivning">
            <a:extLst>
              <a:ext uri="{FF2B5EF4-FFF2-40B4-BE49-F238E27FC236}">
                <a16:creationId xmlns:a16="http://schemas.microsoft.com/office/drawing/2014/main" id="{EF8C760A-15ED-CB8D-F64E-1A5C1C7641F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636984"/>
            <a:ext cx="12192000" cy="813196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ruta 3">
            <a:extLst>
              <a:ext uri="{FF2B5EF4-FFF2-40B4-BE49-F238E27FC236}">
                <a16:creationId xmlns:a16="http://schemas.microsoft.com/office/drawing/2014/main" id="{DD352F9C-100C-0A34-58FF-02A6A0EFB7FE}"/>
              </a:ext>
            </a:extLst>
          </p:cNvPr>
          <p:cNvSpPr txBox="1"/>
          <p:nvPr/>
        </p:nvSpPr>
        <p:spPr>
          <a:xfrm>
            <a:off x="4154749" y="408373"/>
            <a:ext cx="4172505" cy="707886"/>
          </a:xfrm>
          <a:prstGeom prst="rect">
            <a:avLst/>
          </a:prstGeom>
          <a:noFill/>
        </p:spPr>
        <p:txBody>
          <a:bodyPr wrap="square" rtlCol="0">
            <a:spAutoFit/>
          </a:bodyPr>
          <a:lstStyle/>
          <a:p>
            <a:r>
              <a:rPr lang="sv-SE" sz="4000" dirty="0"/>
              <a:t>Schema för elever</a:t>
            </a:r>
          </a:p>
        </p:txBody>
      </p:sp>
      <p:sp>
        <p:nvSpPr>
          <p:cNvPr id="5" name="textruta 4">
            <a:extLst>
              <a:ext uri="{FF2B5EF4-FFF2-40B4-BE49-F238E27FC236}">
                <a16:creationId xmlns:a16="http://schemas.microsoft.com/office/drawing/2014/main" id="{57896191-3D89-05FB-069C-8DF2E19ED524}"/>
              </a:ext>
            </a:extLst>
          </p:cNvPr>
          <p:cNvSpPr txBox="1"/>
          <p:nvPr/>
        </p:nvSpPr>
        <p:spPr>
          <a:xfrm>
            <a:off x="527268" y="1720840"/>
            <a:ext cx="6213774" cy="3416320"/>
          </a:xfrm>
          <a:prstGeom prst="rect">
            <a:avLst/>
          </a:prstGeom>
          <a:noFill/>
        </p:spPr>
        <p:txBody>
          <a:bodyPr wrap="square" rtlCol="0">
            <a:spAutoFit/>
          </a:bodyPr>
          <a:lstStyle/>
          <a:p>
            <a:pPr marL="457200" indent="-457200">
              <a:buFont typeface="Arial" panose="020B0604020202020204" pitchFamily="34" charset="0"/>
              <a:buChar char="•"/>
            </a:pPr>
            <a:r>
              <a:rPr lang="sv-SE" sz="2400" i="0" dirty="0"/>
              <a:t>Schema uppdateras varje vecka. Schemat är </a:t>
            </a:r>
            <a:br>
              <a:rPr lang="sv-SE" sz="2400" i="0" dirty="0"/>
            </a:br>
            <a:r>
              <a:rPr lang="sv-SE" sz="2400" i="0" dirty="0"/>
              <a:t>preliminärt i två veckor från skolstart.</a:t>
            </a:r>
          </a:p>
          <a:p>
            <a:pPr marL="457200" indent="-457200">
              <a:buFont typeface="Arial" panose="020B0604020202020204" pitchFamily="34" charset="0"/>
              <a:buChar char="•"/>
            </a:pPr>
            <a:r>
              <a:rPr lang="sv-SE" sz="2400" i="0" dirty="0"/>
              <a:t>Elever loggar in i IST Administration och kan därifrån gå till WebUntis, där man kan se sitt schema.</a:t>
            </a:r>
          </a:p>
          <a:p>
            <a:pPr marL="457200" indent="-457200">
              <a:buFont typeface="Arial" panose="020B0604020202020204" pitchFamily="34" charset="0"/>
              <a:buChar char="•"/>
            </a:pPr>
            <a:r>
              <a:rPr lang="sv-SE" sz="2400" i="0" dirty="0"/>
              <a:t>Eleven kan också använda </a:t>
            </a:r>
            <a:r>
              <a:rPr lang="sv-SE" sz="2400" i="0" dirty="0" err="1"/>
              <a:t>appen</a:t>
            </a:r>
            <a:r>
              <a:rPr lang="sv-SE" sz="2400" i="0" dirty="0"/>
              <a:t> </a:t>
            </a:r>
            <a:r>
              <a:rPr lang="sv-SE" sz="2400" i="0" dirty="0" err="1"/>
              <a:t>Untis</a:t>
            </a:r>
            <a:r>
              <a:rPr lang="sv-SE" sz="2400" i="0" dirty="0"/>
              <a:t> Mobile. Inloggning i </a:t>
            </a:r>
            <a:r>
              <a:rPr lang="sv-SE" sz="2400" i="0" dirty="0" err="1"/>
              <a:t>appen</a:t>
            </a:r>
            <a:r>
              <a:rPr lang="sv-SE" sz="2400" i="0" dirty="0"/>
              <a:t> görs via QR-kod som finns i WebUntis.</a:t>
            </a:r>
          </a:p>
        </p:txBody>
      </p:sp>
      <p:pic>
        <p:nvPicPr>
          <p:cNvPr id="6" name="Bildobjekt 5">
            <a:extLst>
              <a:ext uri="{FF2B5EF4-FFF2-40B4-BE49-F238E27FC236}">
                <a16:creationId xmlns:a16="http://schemas.microsoft.com/office/drawing/2014/main" id="{ADEDF40F-5758-0EC5-88B8-17ED058D9F08}"/>
              </a:ext>
            </a:extLst>
          </p:cNvPr>
          <p:cNvPicPr>
            <a:picLocks noChangeAspect="1"/>
          </p:cNvPicPr>
          <p:nvPr/>
        </p:nvPicPr>
        <p:blipFill>
          <a:blip r:embed="rId3"/>
          <a:stretch>
            <a:fillRect/>
          </a:stretch>
        </p:blipFill>
        <p:spPr>
          <a:xfrm>
            <a:off x="7110625" y="1901819"/>
            <a:ext cx="4554107" cy="3054361"/>
          </a:xfrm>
          <a:prstGeom prst="rect">
            <a:avLst/>
          </a:prstGeom>
        </p:spPr>
      </p:pic>
    </p:spTree>
    <p:extLst>
      <p:ext uri="{BB962C8B-B14F-4D97-AF65-F5344CB8AC3E}">
        <p14:creationId xmlns:p14="http://schemas.microsoft.com/office/powerpoint/2010/main" val="292221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descr="En bild som visar person, klädsel, Verkstad, inomhus&#10;&#10;Automatiskt genererad beskrivning">
            <a:extLst>
              <a:ext uri="{FF2B5EF4-FFF2-40B4-BE49-F238E27FC236}">
                <a16:creationId xmlns:a16="http://schemas.microsoft.com/office/drawing/2014/main" id="{BEE91DC5-70C6-2AC6-479D-2A393900E8A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85725" y="-694163"/>
            <a:ext cx="12372975" cy="8252677"/>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ruta 3">
            <a:extLst>
              <a:ext uri="{FF2B5EF4-FFF2-40B4-BE49-F238E27FC236}">
                <a16:creationId xmlns:a16="http://schemas.microsoft.com/office/drawing/2014/main" id="{90814A9C-FA6E-1472-7741-63F646CCA279}"/>
              </a:ext>
            </a:extLst>
          </p:cNvPr>
          <p:cNvSpPr txBox="1"/>
          <p:nvPr/>
        </p:nvSpPr>
        <p:spPr>
          <a:xfrm>
            <a:off x="4872360" y="737892"/>
            <a:ext cx="2275643" cy="707886"/>
          </a:xfrm>
          <a:prstGeom prst="rect">
            <a:avLst/>
          </a:prstGeom>
          <a:noFill/>
        </p:spPr>
        <p:txBody>
          <a:bodyPr wrap="square" rtlCol="0">
            <a:spAutoFit/>
          </a:bodyPr>
          <a:lstStyle/>
          <a:p>
            <a:r>
              <a:rPr lang="sv-SE" sz="4000" dirty="0"/>
              <a:t>Resekort</a:t>
            </a:r>
          </a:p>
        </p:txBody>
      </p:sp>
      <p:sp>
        <p:nvSpPr>
          <p:cNvPr id="5" name="textruta 4">
            <a:extLst>
              <a:ext uri="{FF2B5EF4-FFF2-40B4-BE49-F238E27FC236}">
                <a16:creationId xmlns:a16="http://schemas.microsoft.com/office/drawing/2014/main" id="{749DBC03-176D-F7FB-5975-698EE86A5B5E}"/>
              </a:ext>
            </a:extLst>
          </p:cNvPr>
          <p:cNvSpPr txBox="1"/>
          <p:nvPr/>
        </p:nvSpPr>
        <p:spPr>
          <a:xfrm>
            <a:off x="1069758" y="2317071"/>
            <a:ext cx="9880846" cy="3170099"/>
          </a:xfrm>
          <a:prstGeom prst="rect">
            <a:avLst/>
          </a:prstGeom>
          <a:noFill/>
        </p:spPr>
        <p:txBody>
          <a:bodyPr wrap="square" rtlCol="0">
            <a:spAutoFit/>
          </a:bodyPr>
          <a:lstStyle/>
          <a:p>
            <a:pPr marL="457200" indent="-457200">
              <a:buFont typeface="Arial" panose="020B0604020202020204" pitchFamily="34" charset="0"/>
              <a:buChar char="•"/>
            </a:pPr>
            <a:r>
              <a:rPr lang="sv-SE" sz="4000" i="0" dirty="0"/>
              <a:t>Avstånd, mer än 6 km mellan hemmet och skolan</a:t>
            </a:r>
          </a:p>
          <a:p>
            <a:pPr marL="457200" indent="-457200">
              <a:buFont typeface="Arial" panose="020B0604020202020204" pitchFamily="34" charset="0"/>
              <a:buChar char="•"/>
            </a:pPr>
            <a:endParaRPr lang="sv-SE" sz="4000" i="0" dirty="0"/>
          </a:p>
          <a:p>
            <a:pPr marL="457200" indent="-457200">
              <a:buFont typeface="Arial" panose="020B0604020202020204" pitchFamily="34" charset="0"/>
              <a:buChar char="•"/>
            </a:pPr>
            <a:r>
              <a:rPr lang="sv-SE" sz="4000" i="0" dirty="0"/>
              <a:t>Vad händer när eleven tappar sitt kort?</a:t>
            </a:r>
          </a:p>
          <a:p>
            <a:r>
              <a:rPr lang="sv-SE" sz="4000" i="0" dirty="0"/>
              <a:t>	Eleven kontaktar skolans reception.</a:t>
            </a:r>
          </a:p>
        </p:txBody>
      </p:sp>
    </p:spTree>
    <p:extLst>
      <p:ext uri="{BB962C8B-B14F-4D97-AF65-F5344CB8AC3E}">
        <p14:creationId xmlns:p14="http://schemas.microsoft.com/office/powerpoint/2010/main" val="43961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descr="En bild som visar person, klädsel, Människoansikte, inomhus&#10;&#10;Automatiskt genererad beskrivning">
            <a:extLst>
              <a:ext uri="{FF2B5EF4-FFF2-40B4-BE49-F238E27FC236}">
                <a16:creationId xmlns:a16="http://schemas.microsoft.com/office/drawing/2014/main" id="{F4341388-5091-6B52-FD45-2DAFF819FCC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636984"/>
            <a:ext cx="12192000" cy="813196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ruta 3">
            <a:extLst>
              <a:ext uri="{FF2B5EF4-FFF2-40B4-BE49-F238E27FC236}">
                <a16:creationId xmlns:a16="http://schemas.microsoft.com/office/drawing/2014/main" id="{4C2C15AD-FE04-18B8-4B18-F599592BCDD0}"/>
              </a:ext>
            </a:extLst>
          </p:cNvPr>
          <p:cNvSpPr txBox="1"/>
          <p:nvPr/>
        </p:nvSpPr>
        <p:spPr>
          <a:xfrm>
            <a:off x="3861786" y="301841"/>
            <a:ext cx="4296792" cy="707886"/>
          </a:xfrm>
          <a:prstGeom prst="rect">
            <a:avLst/>
          </a:prstGeom>
          <a:noFill/>
        </p:spPr>
        <p:txBody>
          <a:bodyPr wrap="square" rtlCol="0">
            <a:spAutoFit/>
          </a:bodyPr>
          <a:lstStyle/>
          <a:p>
            <a:r>
              <a:rPr lang="sv-SE" sz="4000" dirty="0"/>
              <a:t>ID- och passerkort</a:t>
            </a:r>
          </a:p>
        </p:txBody>
      </p:sp>
      <p:sp>
        <p:nvSpPr>
          <p:cNvPr id="5" name="textruta 4">
            <a:extLst>
              <a:ext uri="{FF2B5EF4-FFF2-40B4-BE49-F238E27FC236}">
                <a16:creationId xmlns:a16="http://schemas.microsoft.com/office/drawing/2014/main" id="{FF3E6895-AF50-CC38-3495-3189B380CAD5}"/>
              </a:ext>
            </a:extLst>
          </p:cNvPr>
          <p:cNvSpPr txBox="1"/>
          <p:nvPr/>
        </p:nvSpPr>
        <p:spPr>
          <a:xfrm>
            <a:off x="742765" y="1384916"/>
            <a:ext cx="10706469" cy="5262979"/>
          </a:xfrm>
          <a:prstGeom prst="rect">
            <a:avLst/>
          </a:prstGeom>
          <a:noFill/>
        </p:spPr>
        <p:txBody>
          <a:bodyPr wrap="square" rtlCol="0">
            <a:spAutoFit/>
          </a:bodyPr>
          <a:lstStyle/>
          <a:p>
            <a:r>
              <a:rPr lang="sv-SE" sz="2400" i="0" dirty="0">
                <a:effectLst/>
                <a:ea typeface="Times New Roman" panose="02020603050405020304" pitchFamily="18" charset="0"/>
              </a:rPr>
              <a:t>Syftet med skol-ID är att kunna säkerställa vilka som har behörighet till skolan.</a:t>
            </a:r>
          </a:p>
          <a:p>
            <a:r>
              <a:rPr lang="sv-SE" sz="2400" i="0" dirty="0">
                <a:effectLst/>
                <a:ea typeface="Times New Roman" panose="02020603050405020304" pitchFamily="18" charset="0"/>
              </a:rPr>
              <a:t>Skol-ID möjliggör för medarbetarna att på ett enklare sätt kunna identifiera okända personer, och därmed på ett konsekvent och ansvarstagande sätt bättre kunna bidra till att skapa en miljö som upplevs trygg och säker för alla.</a:t>
            </a:r>
          </a:p>
          <a:p>
            <a:endParaRPr lang="sv-SE" sz="2400" i="0" dirty="0">
              <a:effectLst/>
              <a:ea typeface="Times New Roman" panose="02020603050405020304" pitchFamily="18" charset="0"/>
            </a:endParaRPr>
          </a:p>
          <a:p>
            <a:r>
              <a:rPr lang="sv-SE" sz="2400" i="0" dirty="0">
                <a:effectLst/>
                <a:ea typeface="Times New Roman" panose="02020603050405020304" pitchFamily="18" charset="0"/>
              </a:rPr>
              <a:t>Skol-ID kortet används även som lås- och passerkort för våra elever. Detta innebär att eleven själv kan låsa upp områden på skolan som den har behörighet till.</a:t>
            </a:r>
          </a:p>
          <a:p>
            <a:endParaRPr lang="sv-SE" sz="2400" i="0" dirty="0">
              <a:effectLst/>
              <a:ea typeface="Times New Roman" panose="02020603050405020304" pitchFamily="18" charset="0"/>
            </a:endParaRPr>
          </a:p>
          <a:p>
            <a:r>
              <a:rPr lang="sv-SE" sz="2400" b="1" i="0" dirty="0">
                <a:effectLst/>
                <a:ea typeface="Times New Roman" panose="02020603050405020304" pitchFamily="18" charset="0"/>
              </a:rPr>
              <a:t>Alla elever på Västerviks Gymnasium ska bära Skol-ID kortet väl synlig när man befinner sig i skolans lokaler. Kortet ger även alla gymnasieelever tillträde till skolans restaurang.</a:t>
            </a:r>
          </a:p>
          <a:p>
            <a:endParaRPr lang="sv-SE" sz="2400" i="0" dirty="0">
              <a:ea typeface="Times New Roman" panose="02020603050405020304" pitchFamily="18" charset="0"/>
            </a:endParaRPr>
          </a:p>
          <a:p>
            <a:r>
              <a:rPr lang="sv-SE" sz="2400" i="0" dirty="0">
                <a:effectLst/>
                <a:ea typeface="Times New Roman" panose="02020603050405020304" pitchFamily="18" charset="0"/>
              </a:rPr>
              <a:t>Korten kommer att lämnas ut på mentorstid.</a:t>
            </a:r>
          </a:p>
        </p:txBody>
      </p:sp>
    </p:spTree>
    <p:extLst>
      <p:ext uri="{BB962C8B-B14F-4D97-AF65-F5344CB8AC3E}">
        <p14:creationId xmlns:p14="http://schemas.microsoft.com/office/powerpoint/2010/main" val="239889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22C287-68BD-E458-A235-C2AA62551C78}"/>
              </a:ext>
            </a:extLst>
          </p:cNvPr>
          <p:cNvSpPr>
            <a:spLocks noGrp="1"/>
          </p:cNvSpPr>
          <p:nvPr>
            <p:ph type="title"/>
          </p:nvPr>
        </p:nvSpPr>
        <p:spPr/>
        <p:txBody>
          <a:bodyPr/>
          <a:lstStyle/>
          <a:p>
            <a:r>
              <a:rPr lang="sv-SE" dirty="0"/>
              <a:t>CSN</a:t>
            </a:r>
          </a:p>
        </p:txBody>
      </p:sp>
      <p:sp>
        <p:nvSpPr>
          <p:cNvPr id="3" name="Platshållare för innehåll 2">
            <a:extLst>
              <a:ext uri="{FF2B5EF4-FFF2-40B4-BE49-F238E27FC236}">
                <a16:creationId xmlns:a16="http://schemas.microsoft.com/office/drawing/2014/main" id="{05495630-56D9-AF80-88F1-A514B278A435}"/>
              </a:ext>
            </a:extLst>
          </p:cNvPr>
          <p:cNvSpPr>
            <a:spLocks noGrp="1"/>
          </p:cNvSpPr>
          <p:nvPr>
            <p:ph idx="1"/>
          </p:nvPr>
        </p:nvSpPr>
        <p:spPr>
          <a:xfrm>
            <a:off x="838200" y="1426029"/>
            <a:ext cx="10515600" cy="5066846"/>
          </a:xfrm>
        </p:spPr>
        <p:txBody>
          <a:bodyPr>
            <a:normAutofit fontScale="62500" lnSpcReduction="20000"/>
          </a:bodyPr>
          <a:lstStyle/>
          <a:p>
            <a:pPr marL="457200" indent="-457200"/>
            <a:r>
              <a:rPr lang="sv-SE" dirty="0"/>
              <a:t>Studiebidrag kan man få från kvartalet efter det att man fyllt 16 år. Innan dess har man oftast barnbidrag från Försäkringskassan. Som längst får man studiebidraget till och med första halvåret det år man fyller 20 år. Därefter kan man söka studiemedel.</a:t>
            </a:r>
          </a:p>
          <a:p>
            <a:pPr marL="457200" indent="-457200"/>
            <a:endParaRPr lang="sv-SE" dirty="0"/>
          </a:p>
          <a:p>
            <a:pPr marL="457200" indent="-457200"/>
            <a:r>
              <a:rPr lang="sv-SE" dirty="0"/>
              <a:t>Studiebidraget är 1 250 kronor per månad. </a:t>
            </a:r>
          </a:p>
          <a:p>
            <a:pPr marL="457200" indent="-457200"/>
            <a:endParaRPr lang="sv-SE" dirty="0"/>
          </a:p>
          <a:p>
            <a:pPr marL="457200" indent="-457200"/>
            <a:r>
              <a:rPr lang="sv-SE" dirty="0"/>
              <a:t>Det betalas vanligtvis ut under 10 månader per år, från september till maj.</a:t>
            </a:r>
          </a:p>
          <a:p>
            <a:pPr marL="457200" indent="-457200"/>
            <a:endParaRPr lang="sv-SE" dirty="0"/>
          </a:p>
          <a:p>
            <a:pPr marL="457200" indent="-457200"/>
            <a:r>
              <a:rPr lang="sv-SE" dirty="0"/>
              <a:t>Har eleven blivit rapporterad för skolk under läsåret betalas INTE juni ut.</a:t>
            </a:r>
          </a:p>
          <a:p>
            <a:pPr marL="457200" indent="-457200"/>
            <a:endParaRPr lang="sv-SE" dirty="0"/>
          </a:p>
          <a:p>
            <a:pPr marL="457200" indent="-457200"/>
            <a:r>
              <a:rPr lang="sv-SE" dirty="0"/>
              <a:t>Extra tillägg är ett bidrag som kan sökas om eleven och familjen behöver mer pengar än studiebidraget.</a:t>
            </a:r>
          </a:p>
          <a:p>
            <a:pPr marL="457200" indent="-457200"/>
            <a:endParaRPr lang="sv-SE" dirty="0"/>
          </a:p>
          <a:p>
            <a:pPr marL="457200" indent="-457200"/>
            <a:r>
              <a:rPr lang="sv-SE" dirty="0"/>
              <a:t>Tänk på att om eleven förlorar studiebidraget på grund av skolk kan andra bidrag från CSN och Försäkringskassan påverkas.</a:t>
            </a:r>
          </a:p>
          <a:p>
            <a:pPr marL="457200" indent="-457200"/>
            <a:endParaRPr lang="sv-SE" dirty="0"/>
          </a:p>
          <a:p>
            <a:pPr marL="457200" indent="-457200"/>
            <a:r>
              <a:rPr lang="sv-SE" dirty="0"/>
              <a:t>Läs mer på www.csn.se</a:t>
            </a:r>
          </a:p>
          <a:p>
            <a:endParaRPr lang="sv-SE" dirty="0"/>
          </a:p>
        </p:txBody>
      </p:sp>
    </p:spTree>
    <p:extLst>
      <p:ext uri="{BB962C8B-B14F-4D97-AF65-F5344CB8AC3E}">
        <p14:creationId xmlns:p14="http://schemas.microsoft.com/office/powerpoint/2010/main" val="42376522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287</TotalTime>
  <Words>693</Words>
  <Application>Microsoft Office PowerPoint</Application>
  <PresentationFormat>Bredbild</PresentationFormat>
  <Paragraphs>111</Paragraphs>
  <Slides>20</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Aptos</vt:lpstr>
      <vt:lpstr>Aptos Display</vt:lpstr>
      <vt:lpstr>Arial</vt:lpstr>
      <vt:lpstr>Calibri</vt:lpstr>
      <vt:lpstr>Times New Roman</vt:lpstr>
      <vt:lpstr>Wingdings</vt:lpstr>
      <vt:lpstr>Office-tema</vt:lpstr>
      <vt:lpstr>Föräldrainformation till åk 1</vt:lpstr>
      <vt:lpstr>IST Administration/IST Lärande </vt:lpstr>
      <vt:lpstr>PowerPoint-presentation</vt:lpstr>
      <vt:lpstr>PowerPoint-presentation</vt:lpstr>
      <vt:lpstr>PowerPoint-presentation</vt:lpstr>
      <vt:lpstr>PowerPoint-presentation</vt:lpstr>
      <vt:lpstr>PowerPoint-presentation</vt:lpstr>
      <vt:lpstr>PowerPoint-presentation</vt:lpstr>
      <vt:lpstr>CSN</vt:lpstr>
      <vt:lpstr>PowerPoint-presentation</vt:lpstr>
      <vt:lpstr>PowerPoint-presentation</vt:lpstr>
      <vt:lpstr>PowerPoint-presentation</vt:lpstr>
      <vt:lpstr>PowerPoint-presentation</vt:lpstr>
      <vt:lpstr>PowerPoint-presentation</vt:lpstr>
      <vt:lpstr>E-tjänster</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Aspeteg</dc:creator>
  <cp:lastModifiedBy>Charlotte Aspeteg</cp:lastModifiedBy>
  <cp:revision>9</cp:revision>
  <dcterms:created xsi:type="dcterms:W3CDTF">2024-08-26T08:06:54Z</dcterms:created>
  <dcterms:modified xsi:type="dcterms:W3CDTF">2025-09-04T08:08:24Z</dcterms:modified>
</cp:coreProperties>
</file>